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71" r:id="rId4"/>
    <p:sldId id="264" r:id="rId5"/>
    <p:sldId id="272" r:id="rId6"/>
    <p:sldId id="266" r:id="rId7"/>
    <p:sldId id="268" r:id="rId8"/>
    <p:sldId id="267" r:id="rId9"/>
    <p:sldId id="269" r:id="rId10"/>
    <p:sldId id="261" r:id="rId11"/>
    <p:sldId id="273" r:id="rId12"/>
    <p:sldId id="274" r:id="rId13"/>
    <p:sldId id="275" r:id="rId14"/>
    <p:sldId id="277" r:id="rId15"/>
    <p:sldId id="278" r:id="rId16"/>
    <p:sldId id="270"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679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3077" autoAdjust="0"/>
  </p:normalViewPr>
  <p:slideViewPr>
    <p:cSldViewPr snapToGrid="0">
      <p:cViewPr varScale="1">
        <p:scale>
          <a:sx n="89" d="100"/>
          <a:sy n="89" d="100"/>
        </p:scale>
        <p:origin x="-99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D0F9B8-3DDE-FD4E-BBA3-E90BBC840660}" type="datetimeFigureOut">
              <a:rPr lang="en-US" smtClean="0"/>
              <a:pPr/>
              <a:t>6/30/2011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B47840-8B83-A043-BF3B-AC0651E8CF30}" type="slidenum">
              <a:rPr lang="en-US" smtClean="0"/>
              <a:pPr/>
              <a:t>‹#›</a:t>
            </a:fld>
            <a:endParaRPr lang="en-US"/>
          </a:p>
        </p:txBody>
      </p:sp>
    </p:spTree>
    <p:extLst>
      <p:ext uri="{BB962C8B-B14F-4D97-AF65-F5344CB8AC3E}">
        <p14:creationId xmlns:p14="http://schemas.microsoft.com/office/powerpoint/2010/main" xmlns="" val="31595757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Boy Scout</a:t>
            </a:r>
            <a:r>
              <a:rPr lang="en-US" baseline="0" dirty="0" smtClean="0"/>
              <a:t> Aviation Merit Badge – Control Surfaces</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the</a:t>
            </a:r>
            <a:r>
              <a:rPr lang="en-US" baseline="0" dirty="0" smtClean="0"/>
              <a:t> Control Surfaces work together for flight</a:t>
            </a:r>
          </a:p>
          <a:p>
            <a:r>
              <a:rPr lang="en-US" baseline="0" dirty="0" smtClean="0"/>
              <a:t>When you are rolling down the runway, you want the plane to go straight. Your ailerons will be level. Ailerons are not used on the ground. The elevator is in the neutral position until you are ready to take off. Sometimes you may need to add left or right rudder, depending on the direction the wind is blowing. In this example, we will assume there  is no wind. The rudder is also in the neutral position.</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10</a:t>
            </a:fld>
            <a:endParaRPr lang="en-US"/>
          </a:p>
        </p:txBody>
      </p:sp>
    </p:spTree>
    <p:extLst>
      <p:ext uri="{BB962C8B-B14F-4D97-AF65-F5344CB8AC3E}">
        <p14:creationId xmlns:p14="http://schemas.microsoft.com/office/powerpoint/2010/main" xmlns="" val="2620282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straight climb, your ailerons</a:t>
            </a:r>
            <a:r>
              <a:rPr lang="en-US" baseline="0" dirty="0" smtClean="0"/>
              <a:t> are level. The elevator is in the up position. This drops the tail and causes the nose of the plane to go up. The rudder is in the neutral position. </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11</a:t>
            </a:fld>
            <a:endParaRPr lang="en-US"/>
          </a:p>
        </p:txBody>
      </p:sp>
    </p:spTree>
    <p:extLst>
      <p:ext uri="{BB962C8B-B14F-4D97-AF65-F5344CB8AC3E}">
        <p14:creationId xmlns:p14="http://schemas.microsoft.com/office/powerpoint/2010/main" xmlns="" val="220236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left turn, the left aileron is in the up position and the right aileron is in the down position. This causes the plan</a:t>
            </a:r>
            <a:r>
              <a:rPr lang="en-US" baseline="0" dirty="0" smtClean="0"/>
              <a:t>e to bank left. The elevator is in the neutral position because we don’t want the plane to climb. The rudder is in the left position to assist in the banking of the plane.</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12</a:t>
            </a:fld>
            <a:endParaRPr lang="en-US"/>
          </a:p>
        </p:txBody>
      </p:sp>
    </p:spTree>
    <p:extLst>
      <p:ext uri="{BB962C8B-B14F-4D97-AF65-F5344CB8AC3E}">
        <p14:creationId xmlns:p14="http://schemas.microsoft.com/office/powerpoint/2010/main" xmlns="" val="3110858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a:t>
            </a:r>
            <a:r>
              <a:rPr lang="en-US" baseline="0" dirty="0" smtClean="0"/>
              <a:t> climbing left turn, we want the plane to bank left as well as ascend. The left aileron is in the up position while the right aileron is in the down position to create the bank. The elevator is in the up position to create the lift. The rudder is in the left position to help with the left bank.</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13</a:t>
            </a:fld>
            <a:endParaRPr lang="en-US"/>
          </a:p>
        </p:txBody>
      </p:sp>
    </p:spTree>
    <p:extLst>
      <p:ext uri="{BB962C8B-B14F-4D97-AF65-F5344CB8AC3E}">
        <p14:creationId xmlns:p14="http://schemas.microsoft.com/office/powerpoint/2010/main" xmlns="" val="1880307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straight descent,</a:t>
            </a:r>
            <a:r>
              <a:rPr lang="en-US" baseline="0" dirty="0" smtClean="0"/>
              <a:t> we don’t want the plane to turn. The ailerons are level. The elevator is down and the rudder is neutral.</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14</a:t>
            </a:fld>
            <a:endParaRPr lang="en-US"/>
          </a:p>
        </p:txBody>
      </p:sp>
    </p:spTree>
    <p:extLst>
      <p:ext uri="{BB962C8B-B14F-4D97-AF65-F5344CB8AC3E}">
        <p14:creationId xmlns:p14="http://schemas.microsoft.com/office/powerpoint/2010/main" xmlns="" val="298974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landing,</a:t>
            </a:r>
            <a:r>
              <a:rPr lang="en-US" baseline="0" dirty="0" smtClean="0"/>
              <a:t> we want the plane to land straight on the runway. The ailerons are level because we want the wings level to the ground. The elevator is down to assist in the descent. The rudder is neutral so that the nose and tail of the plane are straight down the runway. </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15</a:t>
            </a:fld>
            <a:endParaRPr lang="en-US"/>
          </a:p>
        </p:txBody>
      </p:sp>
    </p:spTree>
    <p:extLst>
      <p:ext uri="{BB962C8B-B14F-4D97-AF65-F5344CB8AC3E}">
        <p14:creationId xmlns:p14="http://schemas.microsoft.com/office/powerpoint/2010/main" xmlns="" val="403693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Quiz!</a:t>
            </a:r>
            <a:r>
              <a:rPr lang="en-US" baseline="0" dirty="0" smtClean="0"/>
              <a:t> What control surface controls the pitch, or the up and down movement of the Plane? The Rudder, the Aileron or the Elevator?</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16</a:t>
            </a:fld>
            <a:endParaRPr lang="en-US"/>
          </a:p>
        </p:txBody>
      </p:sp>
    </p:spTree>
    <p:extLst>
      <p:ext uri="{BB962C8B-B14F-4D97-AF65-F5344CB8AC3E}">
        <p14:creationId xmlns:p14="http://schemas.microsoft.com/office/powerpoint/2010/main" xmlns="" val="40301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the</a:t>
            </a:r>
            <a:r>
              <a:rPr lang="en-US" baseline="0" dirty="0" smtClean="0"/>
              <a:t> e</a:t>
            </a:r>
            <a:r>
              <a:rPr lang="en-US" dirty="0" smtClean="0"/>
              <a:t>levator! You have now learned about</a:t>
            </a:r>
            <a:r>
              <a:rPr lang="en-US" baseline="0" dirty="0" smtClean="0"/>
              <a:t> the control surfaces of an airplane. </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17</a:t>
            </a:fld>
            <a:endParaRPr lang="en-US"/>
          </a:p>
        </p:txBody>
      </p:sp>
    </p:spTree>
    <p:extLst>
      <p:ext uri="{BB962C8B-B14F-4D97-AF65-F5344CB8AC3E}">
        <p14:creationId xmlns:p14="http://schemas.microsoft.com/office/powerpoint/2010/main" xmlns="" val="129716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Primary Control Surfaces</a:t>
            </a:r>
            <a:r>
              <a:rPr lang="en-US" baseline="0" dirty="0" smtClean="0"/>
              <a:t> of an aircraft are the ailerons, the elevator and the rudder.</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ailerons are located near the rear end of</a:t>
            </a:r>
            <a:r>
              <a:rPr lang="en-US" baseline="0" dirty="0" smtClean="0"/>
              <a:t> the wing tip</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Aileron controls the roll of the plane along the longitudinal axis</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elevators are located on the horizontal stabilizer of the tail.</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elevators controls the pitch,</a:t>
            </a:r>
            <a:r>
              <a:rPr lang="en-US" baseline="0" dirty="0" smtClean="0"/>
              <a:t> or the up and down movement of the plane along the lateral axis.</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rudder is located on the vertical stabilizer of the tail.</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rudder controls the yaw, or side to</a:t>
            </a:r>
            <a:r>
              <a:rPr lang="en-US" baseline="0" dirty="0" smtClean="0"/>
              <a:t> side, movement of the plane</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recap the control surfaces, the aileron controls the roll of the plane. The elevator controls the pitch, or</a:t>
            </a:r>
            <a:r>
              <a:rPr lang="en-US" baseline="0" dirty="0" smtClean="0"/>
              <a:t> the up and down movement of the plane. The rudder controls the yaw or side to side movement of the plane.</a:t>
            </a:r>
            <a:endParaRPr lang="en-US" dirty="0"/>
          </a:p>
        </p:txBody>
      </p:sp>
      <p:sp>
        <p:nvSpPr>
          <p:cNvPr id="4" name="Slide Number Placeholder 3"/>
          <p:cNvSpPr>
            <a:spLocks noGrp="1"/>
          </p:cNvSpPr>
          <p:nvPr>
            <p:ph type="sldNum" sz="quarter" idx="10"/>
          </p:nvPr>
        </p:nvSpPr>
        <p:spPr/>
        <p:txBody>
          <a:bodyPr/>
          <a:lstStyle/>
          <a:p>
            <a:fld id="{BDB47840-8B83-A043-BF3B-AC0651E8CF3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fld id="{2CAE46E3-3779-4680-A59A-FA6C47879077}" type="datetimeFigureOut">
              <a:rPr lang="en-US" smtClean="0"/>
              <a:pPr/>
              <a:t>6/30/2011</a:t>
            </a:fld>
            <a:endParaRPr lang="en-US"/>
          </a:p>
        </p:txBody>
      </p:sp>
      <p:sp>
        <p:nvSpPr>
          <p:cNvPr id="5" name="Footer Placeholder 4"/>
          <p:cNvSpPr>
            <a:spLocks noGrp="1"/>
          </p:cNvSpPr>
          <p:nvPr>
            <p:ph type="ftr" sz="quarter" idx="11"/>
          </p:nvPr>
        </p:nvSpPr>
        <p:spPr/>
        <p:txBody>
          <a:bodyPr/>
          <a:lstStyle>
            <a:lvl1pPr>
              <a:defRPr>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fld id="{B5F71797-0C9A-4E69-ABA1-A5B357E9AC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E46E3-3779-4680-A59A-FA6C47879077}" type="datetimeFigureOut">
              <a:rPr lang="en-US" smtClean="0"/>
              <a:pPr/>
              <a:t>6/30/2011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71797-0C9A-4E69-ABA1-A5B357E9AC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E46E3-3779-4680-A59A-FA6C47879077}" type="datetimeFigureOut">
              <a:rPr lang="en-US" smtClean="0"/>
              <a:pPr/>
              <a:t>6/30/2011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71797-0C9A-4E69-ABA1-A5B357E9AC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fld id="{2CAE46E3-3779-4680-A59A-FA6C47879077}" type="datetimeFigureOut">
              <a:rPr lang="en-US" smtClean="0"/>
              <a:pPr/>
              <a:t>6/30/2011</a:t>
            </a:fld>
            <a:endParaRPr lang="en-US"/>
          </a:p>
        </p:txBody>
      </p:sp>
      <p:sp>
        <p:nvSpPr>
          <p:cNvPr id="5" name="Footer Placeholder 4"/>
          <p:cNvSpPr>
            <a:spLocks noGrp="1"/>
          </p:cNvSpPr>
          <p:nvPr>
            <p:ph type="ftr" sz="quarter" idx="11"/>
          </p:nvPr>
        </p:nvSpPr>
        <p:spPr/>
        <p:txBody>
          <a:bodyPr/>
          <a:lstStyle>
            <a:lvl1pPr>
              <a:defRPr>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fld id="{B5F71797-0C9A-4E69-ABA1-A5B357E9AC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fld id="{2CAE46E3-3779-4680-A59A-FA6C47879077}" type="datetimeFigureOut">
              <a:rPr lang="en-US" smtClean="0"/>
              <a:pPr/>
              <a:t>6/30/2011</a:t>
            </a:fld>
            <a:endParaRPr lang="en-US"/>
          </a:p>
        </p:txBody>
      </p:sp>
      <p:sp>
        <p:nvSpPr>
          <p:cNvPr id="5" name="Footer Placeholder 4"/>
          <p:cNvSpPr>
            <a:spLocks noGrp="1"/>
          </p:cNvSpPr>
          <p:nvPr>
            <p:ph type="ftr" sz="quarter" idx="11"/>
          </p:nvPr>
        </p:nvSpPr>
        <p:spPr/>
        <p:txBody>
          <a:bodyPr/>
          <a:lstStyle>
            <a:lvl1pPr>
              <a:defRPr>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fld id="{B5F71797-0C9A-4E69-ABA1-A5B357E9AC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effectLst>
                  <a:outerShdw blurRad="38100" dist="38100" dir="2700000" algn="tl">
                    <a:srgbClr val="000000">
                      <a:alpha val="43137"/>
                    </a:srgbClr>
                  </a:outerShdw>
                </a:effectLst>
              </a:defRPr>
            </a:lvl1pPr>
            <a:lvl2pPr>
              <a:defRPr sz="2400">
                <a:effectLst>
                  <a:outerShdw blurRad="38100" dist="38100" dir="2700000" algn="tl">
                    <a:srgbClr val="000000">
                      <a:alpha val="43137"/>
                    </a:srgbClr>
                  </a:outerShdw>
                </a:effectLst>
              </a:defRPr>
            </a:lvl2pPr>
            <a:lvl3pPr>
              <a:defRPr sz="2000">
                <a:effectLst>
                  <a:outerShdw blurRad="38100" dist="38100" dir="2700000" algn="tl">
                    <a:srgbClr val="000000">
                      <a:alpha val="43137"/>
                    </a:srgbClr>
                  </a:outerShdw>
                </a:effectLst>
              </a:defRPr>
            </a:lvl3pPr>
            <a:lvl4pPr>
              <a:defRPr sz="1800">
                <a:effectLst>
                  <a:outerShdw blurRad="38100" dist="38100" dir="2700000" algn="tl">
                    <a:srgbClr val="000000">
                      <a:alpha val="43137"/>
                    </a:srgbClr>
                  </a:outerShdw>
                </a:effectLst>
              </a:defRPr>
            </a:lvl4pPr>
            <a:lvl5pPr>
              <a:defRPr sz="1800">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effectLst>
                  <a:outerShdw blurRad="38100" dist="38100" dir="2700000" algn="tl">
                    <a:srgbClr val="000000">
                      <a:alpha val="43137"/>
                    </a:srgbClr>
                  </a:outerShdw>
                </a:effectLst>
              </a:defRPr>
            </a:lvl1pPr>
            <a:lvl2pPr>
              <a:defRPr sz="2400">
                <a:effectLst>
                  <a:outerShdw blurRad="38100" dist="38100" dir="2700000" algn="tl">
                    <a:srgbClr val="000000">
                      <a:alpha val="43137"/>
                    </a:srgbClr>
                  </a:outerShdw>
                </a:effectLst>
              </a:defRPr>
            </a:lvl2pPr>
            <a:lvl3pPr>
              <a:defRPr sz="2000">
                <a:effectLst>
                  <a:outerShdw blurRad="38100" dist="38100" dir="2700000" algn="tl">
                    <a:srgbClr val="000000">
                      <a:alpha val="43137"/>
                    </a:srgbClr>
                  </a:outerShdw>
                </a:effectLst>
              </a:defRPr>
            </a:lvl3pPr>
            <a:lvl4pPr>
              <a:defRPr sz="1800">
                <a:effectLst>
                  <a:outerShdw blurRad="38100" dist="38100" dir="2700000" algn="tl">
                    <a:srgbClr val="000000">
                      <a:alpha val="43137"/>
                    </a:srgbClr>
                  </a:outerShdw>
                </a:effectLst>
              </a:defRPr>
            </a:lvl4pPr>
            <a:lvl5pPr>
              <a:defRPr sz="1800">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fld id="{2CAE46E3-3779-4680-A59A-FA6C47879077}" type="datetimeFigureOut">
              <a:rPr lang="en-US" smtClean="0"/>
              <a:pPr/>
              <a:t>6/30/2011</a:t>
            </a:fld>
            <a:endParaRPr lang="en-US"/>
          </a:p>
        </p:txBody>
      </p:sp>
      <p:sp>
        <p:nvSpPr>
          <p:cNvPr id="6" name="Footer Placeholder 5"/>
          <p:cNvSpPr>
            <a:spLocks noGrp="1"/>
          </p:cNvSpPr>
          <p:nvPr>
            <p:ph type="ftr" sz="quarter" idx="11"/>
          </p:nvPr>
        </p:nvSpPr>
        <p:spPr/>
        <p:txBody>
          <a:bodyPr/>
          <a:lstStyle>
            <a:lvl1pPr>
              <a:defRPr>
                <a:effectLst>
                  <a:outerShdw blurRad="38100" dist="38100" dir="2700000" algn="tl">
                    <a:srgbClr val="000000">
                      <a:alpha val="43137"/>
                    </a:srgbClr>
                  </a:outerShdw>
                </a:effectLst>
              </a:defRPr>
            </a:lvl1pPr>
          </a:lstStyle>
          <a:p>
            <a:endParaRPr lang="en-US"/>
          </a:p>
        </p:txBody>
      </p:sp>
      <p:sp>
        <p:nvSpPr>
          <p:cNvPr id="7" name="Slide Number Placeholder 6"/>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fld id="{B5F71797-0C9A-4E69-ABA1-A5B357E9AC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effectLst>
                  <a:outerShdw blurRad="38100" dist="38100" dir="2700000" algn="tl">
                    <a:srgbClr val="000000">
                      <a:alpha val="43137"/>
                    </a:srgbClr>
                  </a:outerShdw>
                </a:effectLst>
              </a:defRPr>
            </a:lvl1pPr>
            <a:lvl2pPr>
              <a:defRPr sz="2000">
                <a:effectLst>
                  <a:outerShdw blurRad="38100" dist="38100" dir="2700000" algn="tl">
                    <a:srgbClr val="000000">
                      <a:alpha val="43137"/>
                    </a:srgbClr>
                  </a:outerShdw>
                </a:effectLst>
              </a:defRPr>
            </a:lvl2pPr>
            <a:lvl3pPr>
              <a:defRPr sz="1800">
                <a:effectLst>
                  <a:outerShdw blurRad="38100" dist="38100" dir="2700000" algn="tl">
                    <a:srgbClr val="000000">
                      <a:alpha val="43137"/>
                    </a:srgbClr>
                  </a:outerShdw>
                </a:effectLst>
              </a:defRPr>
            </a:lvl3pPr>
            <a:lvl4pPr>
              <a:defRPr sz="1600">
                <a:effectLst>
                  <a:outerShdw blurRad="38100" dist="38100" dir="2700000" algn="tl">
                    <a:srgbClr val="000000">
                      <a:alpha val="43137"/>
                    </a:srgbClr>
                  </a:outerShdw>
                </a:effectLst>
              </a:defRPr>
            </a:lvl4pPr>
            <a:lvl5pPr>
              <a:defRPr sz="1600">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effectLst>
                  <a:outerShdw blurRad="38100" dist="38100" dir="2700000" algn="tl">
                    <a:srgbClr val="000000">
                      <a:alpha val="43137"/>
                    </a:srgbClr>
                  </a:outerShdw>
                </a:effectLst>
              </a:defRPr>
            </a:lvl1pPr>
            <a:lvl2pPr>
              <a:defRPr sz="2000">
                <a:effectLst>
                  <a:outerShdw blurRad="38100" dist="38100" dir="2700000" algn="tl">
                    <a:srgbClr val="000000">
                      <a:alpha val="43137"/>
                    </a:srgbClr>
                  </a:outerShdw>
                </a:effectLst>
              </a:defRPr>
            </a:lvl2pPr>
            <a:lvl3pPr>
              <a:defRPr sz="1800">
                <a:effectLst>
                  <a:outerShdw blurRad="38100" dist="38100" dir="2700000" algn="tl">
                    <a:srgbClr val="000000">
                      <a:alpha val="43137"/>
                    </a:srgbClr>
                  </a:outerShdw>
                </a:effectLst>
              </a:defRPr>
            </a:lvl3pPr>
            <a:lvl4pPr>
              <a:defRPr sz="1600">
                <a:effectLst>
                  <a:outerShdw blurRad="38100" dist="38100" dir="2700000" algn="tl">
                    <a:srgbClr val="000000">
                      <a:alpha val="43137"/>
                    </a:srgbClr>
                  </a:outerShdw>
                </a:effectLst>
              </a:defRPr>
            </a:lvl4pPr>
            <a:lvl5pPr>
              <a:defRPr sz="1600">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fld id="{2CAE46E3-3779-4680-A59A-FA6C47879077}" type="datetimeFigureOut">
              <a:rPr lang="en-US" smtClean="0"/>
              <a:pPr/>
              <a:t>6/30/2011</a:t>
            </a:fld>
            <a:endParaRPr lang="en-US"/>
          </a:p>
        </p:txBody>
      </p:sp>
      <p:sp>
        <p:nvSpPr>
          <p:cNvPr id="8" name="Footer Placeholder 7"/>
          <p:cNvSpPr>
            <a:spLocks noGrp="1"/>
          </p:cNvSpPr>
          <p:nvPr>
            <p:ph type="ftr" sz="quarter" idx="11"/>
          </p:nvPr>
        </p:nvSpPr>
        <p:spPr/>
        <p:txBody>
          <a:bodyPr/>
          <a:lstStyle>
            <a:lvl1pPr>
              <a:defRPr>
                <a:effectLst>
                  <a:outerShdw blurRad="38100" dist="38100" dir="2700000" algn="tl">
                    <a:srgbClr val="000000">
                      <a:alpha val="43137"/>
                    </a:srgbClr>
                  </a:outerShdw>
                </a:effectLst>
              </a:defRPr>
            </a:lvl1pPr>
          </a:lstStyle>
          <a:p>
            <a:endParaRPr lang="en-US"/>
          </a:p>
        </p:txBody>
      </p:sp>
      <p:sp>
        <p:nvSpPr>
          <p:cNvPr id="9" name="Slide Number Placeholder 8"/>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fld id="{B5F71797-0C9A-4E69-ABA1-A5B357E9AC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fld id="{2CAE46E3-3779-4680-A59A-FA6C47879077}" type="datetimeFigureOut">
              <a:rPr lang="en-US" smtClean="0"/>
              <a:pPr/>
              <a:t>6/30/2011</a:t>
            </a:fld>
            <a:endParaRPr lang="en-US"/>
          </a:p>
        </p:txBody>
      </p:sp>
      <p:sp>
        <p:nvSpPr>
          <p:cNvPr id="4" name="Footer Placeholder 3"/>
          <p:cNvSpPr>
            <a:spLocks noGrp="1"/>
          </p:cNvSpPr>
          <p:nvPr>
            <p:ph type="ftr" sz="quarter" idx="11"/>
          </p:nvPr>
        </p:nvSpPr>
        <p:spPr/>
        <p:txBody>
          <a:bodyPr/>
          <a:lstStyle>
            <a:lvl1pPr>
              <a:defRPr>
                <a:effectLst>
                  <a:outerShdw blurRad="38100" dist="38100" dir="2700000" algn="tl">
                    <a:srgbClr val="000000">
                      <a:alpha val="43137"/>
                    </a:srgbClr>
                  </a:outerShdw>
                </a:effectLst>
              </a:defRPr>
            </a:lvl1pPr>
          </a:lstStyle>
          <a:p>
            <a:endParaRPr lang="en-US"/>
          </a:p>
        </p:txBody>
      </p:sp>
      <p:sp>
        <p:nvSpPr>
          <p:cNvPr id="5" name="Slide Number Placeholder 4"/>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fld id="{B5F71797-0C9A-4E69-ABA1-A5B357E9AC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E46E3-3779-4680-A59A-FA6C47879077}" type="datetimeFigureOut">
              <a:rPr lang="en-US" smtClean="0"/>
              <a:pPr/>
              <a:t>6/30/2011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F71797-0C9A-4E69-ABA1-A5B357E9AC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effectLst>
                  <a:outerShdw blurRad="38100" dist="38100" dir="2700000" algn="tl">
                    <a:srgbClr val="000000">
                      <a:alpha val="43137"/>
                    </a:srgbClr>
                  </a:outerShdw>
                </a:effectLst>
              </a:defRPr>
            </a:lvl1pPr>
            <a:lvl2pPr>
              <a:defRPr sz="2800">
                <a:effectLst>
                  <a:outerShdw blurRad="38100" dist="38100" dir="2700000" algn="tl">
                    <a:srgbClr val="000000">
                      <a:alpha val="43137"/>
                    </a:srgbClr>
                  </a:outerShdw>
                </a:effectLst>
              </a:defRPr>
            </a:lvl2pPr>
            <a:lvl3pPr>
              <a:defRPr sz="2400">
                <a:effectLst>
                  <a:outerShdw blurRad="38100" dist="38100" dir="2700000" algn="tl">
                    <a:srgbClr val="000000">
                      <a:alpha val="43137"/>
                    </a:srgbClr>
                  </a:outerShdw>
                </a:effectLst>
              </a:defRPr>
            </a:lvl3pPr>
            <a:lvl4pPr>
              <a:defRPr sz="2000">
                <a:effectLst>
                  <a:outerShdw blurRad="38100" dist="38100" dir="2700000" algn="tl">
                    <a:srgbClr val="000000">
                      <a:alpha val="43137"/>
                    </a:srgbClr>
                  </a:outerShdw>
                </a:effectLst>
              </a:defRPr>
            </a:lvl4pPr>
            <a:lvl5pPr>
              <a:defRPr sz="2000">
                <a:effectLst>
                  <a:outerShdw blurRad="38100" dist="38100" dir="2700000" algn="tl">
                    <a:srgbClr val="000000">
                      <a:alpha val="43137"/>
                    </a:srgbClr>
                  </a:outerShdw>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fld id="{2CAE46E3-3779-4680-A59A-FA6C47879077}" type="datetimeFigureOut">
              <a:rPr lang="en-US" smtClean="0"/>
              <a:pPr/>
              <a:t>6/30/2011</a:t>
            </a:fld>
            <a:endParaRPr lang="en-US"/>
          </a:p>
        </p:txBody>
      </p:sp>
      <p:sp>
        <p:nvSpPr>
          <p:cNvPr id="6" name="Footer Placeholder 5"/>
          <p:cNvSpPr>
            <a:spLocks noGrp="1"/>
          </p:cNvSpPr>
          <p:nvPr>
            <p:ph type="ftr" sz="quarter" idx="11"/>
          </p:nvPr>
        </p:nvSpPr>
        <p:spPr/>
        <p:txBody>
          <a:bodyPr/>
          <a:lstStyle>
            <a:lvl1pPr>
              <a:defRPr>
                <a:effectLst>
                  <a:outerShdw blurRad="38100" dist="38100" dir="2700000" algn="tl">
                    <a:srgbClr val="000000">
                      <a:alpha val="43137"/>
                    </a:srgbClr>
                  </a:outerShdw>
                </a:effectLst>
              </a:defRPr>
            </a:lvl1pPr>
          </a:lstStyle>
          <a:p>
            <a:endParaRPr lang="en-US"/>
          </a:p>
        </p:txBody>
      </p:sp>
      <p:sp>
        <p:nvSpPr>
          <p:cNvPr id="7" name="Slide Number Placeholder 6"/>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fld id="{B5F71797-0C9A-4E69-ABA1-A5B357E9AC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E46E3-3779-4680-A59A-FA6C47879077}" type="datetimeFigureOut">
              <a:rPr lang="en-US" smtClean="0"/>
              <a:pPr/>
              <a:t>6/30/2011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71797-0C9A-4E69-ABA1-A5B357E9AC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679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E46E3-3779-4680-A59A-FA6C47879077}" type="datetimeFigureOut">
              <a:rPr lang="en-US" smtClean="0"/>
              <a:pPr/>
              <a:t>6/30/2011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71797-0C9A-4E69-ABA1-A5B357E9AC9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lmillio\My%20Documents\Laura\My%20Dropbox\Masters\IT430\boyscout\slide1.mp3" TargetMode="External"/><Relationship Id="rId6" Type="http://schemas.openxmlformats.org/officeDocument/2006/relationships/image" Target="../media/image2.png"/><Relationship Id="rId5" Type="http://schemas.microsoft.com/office/2007/relationships/media" Target="file://localhost/Users/ac_ftc_siue/Dropbox/Masters/IT430/boyscout/slide1.mp3" TargetMode="Externa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file:///C:\Documents%20and%20Settings\lmillio\My%20Documents\Laura\My%20Dropbox\Masters\IT430\boyscout\slide10.mp3" TargetMode="External"/><Relationship Id="rId1" Type="http://schemas.openxmlformats.org/officeDocument/2006/relationships/tags" Target="../tags/tag1.xml"/><Relationship Id="rId6" Type="http://schemas.openxmlformats.org/officeDocument/2006/relationships/image" Target="../media/image5.png"/><Relationship Id="rId5" Type="http://schemas.microsoft.com/office/2007/relationships/media" Target="file://localhost/Users/ac_ftc_siue/Dropbox/Masters/IT430/boyscout/slide10.mp3"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file:///C:\Documents%20and%20Settings\lmillio\My%20Documents\Laura\My%20Dropbox\Masters\IT430\boyscout\slide11.mp3" TargetMode="External"/><Relationship Id="rId1" Type="http://schemas.openxmlformats.org/officeDocument/2006/relationships/tags" Target="../tags/tag2.xml"/><Relationship Id="rId6" Type="http://schemas.openxmlformats.org/officeDocument/2006/relationships/image" Target="../media/image5.png"/><Relationship Id="rId5" Type="http://schemas.microsoft.com/office/2007/relationships/media" Target="file://localhost/Users/ac_ftc_siue/Dropbox/Masters/IT430/boyscout/slide11.mp3" TargetMode="Externa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jpeg"/><Relationship Id="rId2" Type="http://schemas.openxmlformats.org/officeDocument/2006/relationships/audio" Target="file:///C:\Documents%20and%20Settings\lmillio\My%20Documents\Laura\My%20Dropbox\Masters\IT430\boyscout\slide12.mp3" TargetMode="External"/><Relationship Id="rId1" Type="http://schemas.openxmlformats.org/officeDocument/2006/relationships/tags" Target="../tags/tag3.xml"/><Relationship Id="rId6" Type="http://schemas.openxmlformats.org/officeDocument/2006/relationships/image" Target="../media/image5.png"/><Relationship Id="rId5" Type="http://schemas.microsoft.com/office/2007/relationships/media" Target="file://localhost/Users/ac_ftc_siue/Dropbox/Masters/IT430/boyscout/slide12.mp3"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jpeg"/><Relationship Id="rId2" Type="http://schemas.openxmlformats.org/officeDocument/2006/relationships/audio" Target="file:///C:\Documents%20and%20Settings\lmillio\My%20Documents\Laura\My%20Dropbox\Masters\IT430\boyscout\slide13.mp3" TargetMode="External"/><Relationship Id="rId1" Type="http://schemas.openxmlformats.org/officeDocument/2006/relationships/tags" Target="../tags/tag4.xml"/><Relationship Id="rId6" Type="http://schemas.openxmlformats.org/officeDocument/2006/relationships/image" Target="../media/image5.png"/><Relationship Id="rId5" Type="http://schemas.microsoft.com/office/2007/relationships/media" Target="file://localhost/Users/ac_ftc_siue/Dropbox/Masters/IT430/boyscout/slide13.mp3"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jpeg"/><Relationship Id="rId2" Type="http://schemas.openxmlformats.org/officeDocument/2006/relationships/audio" Target="file:///C:\Documents%20and%20Settings\lmillio\My%20Documents\Laura\My%20Dropbox\Masters\IT430\boyscout\slide15.mp3" TargetMode="External"/><Relationship Id="rId1" Type="http://schemas.openxmlformats.org/officeDocument/2006/relationships/tags" Target="../tags/tag5.xml"/><Relationship Id="rId6" Type="http://schemas.openxmlformats.org/officeDocument/2006/relationships/image" Target="../media/image5.png"/><Relationship Id="rId5" Type="http://schemas.microsoft.com/office/2007/relationships/media" Target="file://localhost/Users/ac_ftc_siue/Dropbox/Masters/IT430/boyscout/slide15.mp3" TargetMode="Externa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audio" Target="file:///C:\Documents%20and%20Settings\lmillio\My%20Documents\Laura\My%20Dropbox\Masters\IT430\boyscout\slide16.mp3" TargetMode="External"/><Relationship Id="rId1" Type="http://schemas.openxmlformats.org/officeDocument/2006/relationships/tags" Target="../tags/tag6.xml"/><Relationship Id="rId6" Type="http://schemas.openxmlformats.org/officeDocument/2006/relationships/image" Target="../media/image5.png"/><Relationship Id="rId5" Type="http://schemas.microsoft.com/office/2007/relationships/media" Target="file://localhost/Users/ac_ftc_siue/Dropbox/Masters/IT430/boyscout/slide16.mp3"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file:///C:\Documents%20and%20Settings\lmillio\My%20Documents\Laura\My%20Dropbox\Masters\IT430\boyscout\slide17.mp3" TargetMode="External"/><Relationship Id="rId5" Type="http://schemas.openxmlformats.org/officeDocument/2006/relationships/image" Target="../media/image17.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file:///C:\Documents%20and%20Settings\lmillio\My%20Documents\Laura\My%20Dropbox\Masters\IT430\boyscout\slide18.mp3" TargetMode="External"/><Relationship Id="rId5" Type="http://schemas.openxmlformats.org/officeDocument/2006/relationships/image" Target="../media/image5.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C:\Documents%20and%20Settings\lmillio\My%20Documents\Laura\My%20Dropbox\Masters\IT430\boyscout\slide2.mp3" TargetMode="External"/><Relationship Id="rId6" Type="http://schemas.openxmlformats.org/officeDocument/2006/relationships/image" Target="../media/image4.png"/><Relationship Id="rId5" Type="http://schemas.microsoft.com/office/2007/relationships/media" Target="file://localhost/Users/ac_ftc_siue/Dropbox/Masters/IT430/boyscout/slide2.mp3" TargetMode="Externa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file:///C:\Documents%20and%20Settings\lmillio\My%20Documents\Laura\My%20Dropbox\Masters\IT430\boyscout\slide3.mp3" TargetMode="Externa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media" Target="file://localhost/Users/ac_ftc_siue/Dropbox/Masters/IT430/boyscout/slide3.mp3"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file:///C:\Documents%20and%20Settings\lmillio\My%20Documents\Laura\My%20Dropbox\Masters\IT430\boyscout\slide4.mp3" TargetMode="External"/><Relationship Id="rId6" Type="http://schemas.openxmlformats.org/officeDocument/2006/relationships/image" Target="../media/image7.gif"/><Relationship Id="rId5" Type="http://schemas.openxmlformats.org/officeDocument/2006/relationships/image" Target="../media/image5.png"/><Relationship Id="rId4" Type="http://schemas.microsoft.com/office/2007/relationships/media" Target="file://localhost/Users/ac_ftc_siue/Dropbox/Masters/IT430/boyscout/slide4.mp3"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file:///C:\Documents%20and%20Settings\lmillio\My%20Documents\Laura\My%20Dropbox\Masters\IT430\boyscout\slide5.mp3" TargetMode="External"/><Relationship Id="rId6" Type="http://schemas.openxmlformats.org/officeDocument/2006/relationships/image" Target="../media/image8.png"/><Relationship Id="rId5" Type="http://schemas.openxmlformats.org/officeDocument/2006/relationships/image" Target="../media/image5.png"/><Relationship Id="rId4" Type="http://schemas.microsoft.com/office/2007/relationships/media" Target="file://localhost/Users/ac_ftc_siue/Dropbox/Masters/IT430/boyscout/slide5.mp3"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file:///C:\Documents%20and%20Settings\lmillio\My%20Documents\Laura\My%20Dropbox\Masters\IT430\boyscout\slide6.mp3" TargetMode="External"/><Relationship Id="rId6" Type="http://schemas.openxmlformats.org/officeDocument/2006/relationships/image" Target="../media/image9.gif"/><Relationship Id="rId5" Type="http://schemas.openxmlformats.org/officeDocument/2006/relationships/image" Target="../media/image5.png"/><Relationship Id="rId4" Type="http://schemas.microsoft.com/office/2007/relationships/media" Target="file://localhost/Users/ac_ftc_siue/Dropbox/Masters/IT430/boyscout/slide6.mp3"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file:///C:\Documents%20and%20Settings\lmillio\My%20Documents\Laura\My%20Dropbox\Masters\IT430\boyscout\slide7.mp3" TargetMode="Externa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media" Target="file://localhost/Users/ac_ftc_siue/Dropbox/Masters/IT430/boyscout/slide7.mp3"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file:///C:\Documents%20and%20Settings\lmillio\My%20Documents\Laura\My%20Dropbox\Masters\IT430\boyscout\slide8.mp3" TargetMode="External"/><Relationship Id="rId6" Type="http://schemas.openxmlformats.org/officeDocument/2006/relationships/image" Target="../media/image11.gif"/><Relationship Id="rId5" Type="http://schemas.openxmlformats.org/officeDocument/2006/relationships/image" Target="../media/image5.png"/><Relationship Id="rId4" Type="http://schemas.microsoft.com/office/2007/relationships/media" Target="file://localhost/Users/ac_ftc_siue/Dropbox/Masters/IT430/boyscout/slide8.mp3"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file:///C:\Documents%20and%20Settings\lmillio\My%20Documents\Laura\My%20Dropbox\Masters\IT430\boyscout\slide9.mp3" TargetMode="External"/><Relationship Id="rId5" Type="http://schemas.openxmlformats.org/officeDocument/2006/relationships/image" Target="../media/image5.png"/><Relationship Id="rId4" Type="http://schemas.microsoft.com/office/2007/relationships/media" Target="file://localhost/Users/ac_ftc_siue/Dropbox/Masters/IT430/boyscout/slide9.mp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8425" y="949325"/>
            <a:ext cx="5676900" cy="1470025"/>
          </a:xfrm>
        </p:spPr>
        <p:txBody>
          <a:bodyPr>
            <a:normAutofit/>
          </a:bodyPr>
          <a:lstStyle/>
          <a:p>
            <a:pPr algn="l"/>
            <a:r>
              <a:rPr lang="en-US" dirty="0" smtClean="0">
                <a:effectLst>
                  <a:outerShdw blurRad="38100" dist="38100" dir="2700000" algn="tl">
                    <a:srgbClr val="000000">
                      <a:alpha val="43137"/>
                    </a:srgbClr>
                  </a:outerShdw>
                </a:effectLst>
              </a:rPr>
              <a:t>Boy Scouts</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Aviation Merit Badge</a:t>
            </a:r>
            <a:endParaRPr lang="en-US" dirty="0">
              <a:effectLst>
                <a:outerShdw blurRad="38100" dist="38100" dir="2700000" algn="tl">
                  <a:srgbClr val="000000">
                    <a:alpha val="43137"/>
                  </a:srgbClr>
                </a:outerShdw>
              </a:effectLst>
            </a:endParaRPr>
          </a:p>
        </p:txBody>
      </p:sp>
      <p:pic>
        <p:nvPicPr>
          <p:cNvPr id="6" name="Picture 5" descr="aviation_badge_trans.gif"/>
          <p:cNvPicPr>
            <a:picLocks noChangeAspect="1"/>
          </p:cNvPicPr>
          <p:nvPr/>
        </p:nvPicPr>
        <p:blipFill>
          <a:blip r:embed="rId4"/>
          <a:stretch>
            <a:fillRect/>
          </a:stretch>
        </p:blipFill>
        <p:spPr>
          <a:xfrm>
            <a:off x="904875" y="895350"/>
            <a:ext cx="1447800" cy="1447800"/>
          </a:xfrm>
          <a:prstGeom prst="rect">
            <a:avLst/>
          </a:prstGeom>
        </p:spPr>
      </p:pic>
      <p:sp>
        <p:nvSpPr>
          <p:cNvPr id="7" name="TextBox 6"/>
          <p:cNvSpPr txBox="1"/>
          <p:nvPr/>
        </p:nvSpPr>
        <p:spPr>
          <a:xfrm>
            <a:off x="2276475" y="3533775"/>
            <a:ext cx="4783041" cy="923330"/>
          </a:xfrm>
          <a:prstGeom prst="rect">
            <a:avLst/>
          </a:prstGeom>
          <a:noFill/>
        </p:spPr>
        <p:txBody>
          <a:bodyPr wrap="none" rtlCol="0">
            <a:spAutoFit/>
          </a:bodyPr>
          <a:lstStyle/>
          <a:p>
            <a:r>
              <a:rPr lang="en-US" sz="5400" dirty="0" smtClean="0">
                <a:effectLst>
                  <a:outerShdw blurRad="38100" dist="38100" dir="2700000" algn="tl">
                    <a:srgbClr val="000000">
                      <a:alpha val="43137"/>
                    </a:srgbClr>
                  </a:outerShdw>
                </a:effectLst>
              </a:rPr>
              <a:t>Control Surfaces</a:t>
            </a:r>
            <a:endParaRPr lang="en-US" sz="5400" dirty="0">
              <a:effectLst>
                <a:outerShdw blurRad="38100" dist="38100" dir="2700000" algn="tl">
                  <a:srgbClr val="000000">
                    <a:alpha val="43137"/>
                  </a:srgbClr>
                </a:outerShdw>
              </a:effectLst>
            </a:endParaRPr>
          </a:p>
        </p:txBody>
      </p:sp>
      <p:pic>
        <p:nvPicPr>
          <p:cNvPr id="9" name="slide1.mp3">
            <a:hlinkClick r:id="" action="ppaction://media"/>
          </p:cNvPr>
          <p:cNvPicPr>
            <a:picLocks noRot="1" noChangeAspect="1"/>
          </p:cNvPicPr>
          <p:nvPr>
            <a:audioFile r:link="rId1"/>
            <p:extLst>
              <p:ext uri="{DAA4B4D4-6D71-4841-9C94-3DE7FCFB9230}">
                <p14:media xmlns:p14="http://schemas.microsoft.com/office/powerpoint/2010/main" xmlns="" r:link="rId5"/>
              </p:ext>
            </p:extLst>
          </p:nvPr>
        </p:nvPicPr>
        <p:blipFill>
          <a:blip r:embed="rId6"/>
          <a:stretch>
            <a:fillRect/>
          </a:stretch>
        </p:blipFill>
        <p:spPr>
          <a:xfrm>
            <a:off x="4419600" y="3276600"/>
            <a:ext cx="304800" cy="304800"/>
          </a:xfrm>
          <a:prstGeom prst="rect">
            <a:avLst/>
          </a:prstGeom>
        </p:spPr>
      </p:pic>
    </p:spTree>
  </p:cSld>
  <p:clrMapOvr>
    <a:masterClrMapping/>
  </p:clrMapOvr>
  <p:transition advTm="46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06537"/>
          </a:xfrm>
        </p:spPr>
        <p:txBody>
          <a:bodyPr>
            <a:normAutofit/>
          </a:bodyPr>
          <a:lstStyle/>
          <a:p>
            <a:r>
              <a:rPr lang="en-US" dirty="0" smtClean="0"/>
              <a:t>How the Control Surfaces</a:t>
            </a:r>
            <a:br>
              <a:rPr lang="en-US" dirty="0" smtClean="0"/>
            </a:br>
            <a:r>
              <a:rPr lang="en-US" dirty="0" smtClean="0"/>
              <a:t>Work Together for Flight</a:t>
            </a:r>
            <a:endParaRPr lang="en-US" dirty="0"/>
          </a:p>
        </p:txBody>
      </p:sp>
      <p:sp>
        <p:nvSpPr>
          <p:cNvPr id="3" name="Content Placeholder 2"/>
          <p:cNvSpPr>
            <a:spLocks noGrp="1"/>
          </p:cNvSpPr>
          <p:nvPr>
            <p:ph idx="1"/>
          </p:nvPr>
        </p:nvSpPr>
        <p:spPr>
          <a:xfrm>
            <a:off x="581024" y="2057400"/>
            <a:ext cx="5629275" cy="3267075"/>
          </a:xfrm>
        </p:spPr>
        <p:txBody>
          <a:bodyPr>
            <a:normAutofit/>
          </a:bodyPr>
          <a:lstStyle/>
          <a:p>
            <a:r>
              <a:rPr lang="en-US" dirty="0" smtClean="0"/>
              <a:t>Take off down the runway</a:t>
            </a:r>
          </a:p>
          <a:p>
            <a:pPr lvl="1"/>
            <a:r>
              <a:rPr lang="en-US" dirty="0" smtClean="0"/>
              <a:t>Aileron - level</a:t>
            </a:r>
          </a:p>
          <a:p>
            <a:pPr lvl="1"/>
            <a:r>
              <a:rPr lang="en-US" dirty="0" smtClean="0"/>
              <a:t>Elevator – neutral</a:t>
            </a:r>
          </a:p>
          <a:p>
            <a:pPr lvl="1"/>
            <a:r>
              <a:rPr lang="en-US" dirty="0" smtClean="0"/>
              <a:t>Rudder – neutral</a:t>
            </a:r>
          </a:p>
        </p:txBody>
      </p:sp>
      <p:pic>
        <p:nvPicPr>
          <p:cNvPr id="4" name="slide10.mp3">
            <a:hlinkClick r:id="" action="ppaction://media"/>
          </p:cNvPr>
          <p:cNvPicPr>
            <a:picLocks noRot="1" noChangeAspect="1"/>
          </p:cNvPicPr>
          <p:nvPr>
            <a:audioFile r:link="rId2"/>
            <p:extLst>
              <p:ext uri="{DAA4B4D4-6D71-4841-9C94-3DE7FCFB9230}">
                <p14:media xmlns:p14="http://schemas.microsoft.com/office/powerpoint/2010/main" xmlns="" r:link="rId5"/>
              </p:ext>
            </p:extLst>
          </p:nvPr>
        </p:nvPicPr>
        <p:blipFill>
          <a:blip r:embed="rId6"/>
          <a:stretch>
            <a:fillRect/>
          </a:stretch>
        </p:blipFill>
        <p:spPr>
          <a:xfrm>
            <a:off x="4419600" y="3276600"/>
            <a:ext cx="304800" cy="304800"/>
          </a:xfrm>
          <a:prstGeom prst="rect">
            <a:avLst/>
          </a:prstGeom>
        </p:spPr>
      </p:pic>
      <p:pic>
        <p:nvPicPr>
          <p:cNvPr id="5" name="Picture 4" descr="take-off.jpg"/>
          <p:cNvPicPr>
            <a:picLocks noChangeAspect="1"/>
          </p:cNvPicPr>
          <p:nvPr/>
        </p:nvPicPr>
        <p:blipFill>
          <a:blip r:embed="rId7"/>
          <a:stretch>
            <a:fillRect/>
          </a:stretch>
        </p:blipFill>
        <p:spPr>
          <a:xfrm>
            <a:off x="4100943" y="2911458"/>
            <a:ext cx="4572001" cy="2874425"/>
          </a:xfrm>
          <a:prstGeom prst="rect">
            <a:avLst/>
          </a:prstGeom>
        </p:spPr>
      </p:pic>
      <p:cxnSp>
        <p:nvCxnSpPr>
          <p:cNvPr id="7" name="Straight Arrow Connector 6"/>
          <p:cNvCxnSpPr/>
          <p:nvPr/>
        </p:nvCxnSpPr>
        <p:spPr>
          <a:xfrm rot="10800000">
            <a:off x="6400788" y="3352800"/>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7393697" y="5130800"/>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7952497" y="4387273"/>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7860133" y="4017819"/>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251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xit" presetSubtype="0" fill="hold" nodeType="withEffect">
                                  <p:stCondLst>
                                    <p:cond delay="0"/>
                                  </p:stCondLst>
                                  <p:childTnLst>
                                    <p:animEffect transition="out" filter="fade">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8"/>
                                        </p:tgtEl>
                                      </p:cBhvr>
                                    </p:animEffect>
                                    <p:set>
                                      <p:cBhvr>
                                        <p:cTn id="25" dur="1" fill="hold">
                                          <p:stCondLst>
                                            <p:cond delay="9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par>
                                <p:cTn id="31" presetID="10" presetClass="exit" presetSubtype="0" fill="hold" nodeType="withEffect">
                                  <p:stCondLst>
                                    <p:cond delay="0"/>
                                  </p:stCondLst>
                                  <p:childTnLst>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Surfaces</a:t>
            </a:r>
            <a:endParaRPr lang="en-US" dirty="0"/>
          </a:p>
        </p:txBody>
      </p:sp>
      <p:sp>
        <p:nvSpPr>
          <p:cNvPr id="3" name="Content Placeholder 2"/>
          <p:cNvSpPr>
            <a:spLocks noGrp="1"/>
          </p:cNvSpPr>
          <p:nvPr>
            <p:ph idx="1"/>
          </p:nvPr>
        </p:nvSpPr>
        <p:spPr/>
        <p:txBody>
          <a:bodyPr/>
          <a:lstStyle/>
          <a:p>
            <a:r>
              <a:rPr lang="en-US" dirty="0" smtClean="0"/>
              <a:t>Straight Climb</a:t>
            </a:r>
          </a:p>
          <a:p>
            <a:pPr lvl="1"/>
            <a:r>
              <a:rPr lang="en-US" dirty="0" smtClean="0"/>
              <a:t>Aileron - level</a:t>
            </a:r>
          </a:p>
          <a:p>
            <a:pPr lvl="1"/>
            <a:r>
              <a:rPr lang="en-US" dirty="0" smtClean="0"/>
              <a:t>Elevator - up</a:t>
            </a:r>
          </a:p>
          <a:p>
            <a:pPr lvl="1"/>
            <a:r>
              <a:rPr lang="en-US" dirty="0" smtClean="0"/>
              <a:t>Rudder – neutral</a:t>
            </a:r>
          </a:p>
        </p:txBody>
      </p:sp>
      <p:pic>
        <p:nvPicPr>
          <p:cNvPr id="4" name="slide11.mp3">
            <a:hlinkClick r:id="" action="ppaction://media"/>
          </p:cNvPr>
          <p:cNvPicPr>
            <a:picLocks noRot="1" noChangeAspect="1"/>
          </p:cNvPicPr>
          <p:nvPr>
            <a:audioFile r:link="rId2"/>
            <p:extLst>
              <p:ext uri="{DAA4B4D4-6D71-4841-9C94-3DE7FCFB9230}">
                <p14:media xmlns:p14="http://schemas.microsoft.com/office/powerpoint/2010/main" xmlns="" r:link="rId5"/>
              </p:ext>
            </p:extLst>
          </p:nvPr>
        </p:nvPicPr>
        <p:blipFill>
          <a:blip r:embed="rId6"/>
          <a:stretch>
            <a:fillRect/>
          </a:stretch>
        </p:blipFill>
        <p:spPr>
          <a:xfrm>
            <a:off x="2666086" y="4997823"/>
            <a:ext cx="304800" cy="304800"/>
          </a:xfrm>
          <a:prstGeom prst="rect">
            <a:avLst/>
          </a:prstGeom>
        </p:spPr>
      </p:pic>
      <p:pic>
        <p:nvPicPr>
          <p:cNvPr id="6" name="Picture 5" descr="take-off.jpg"/>
          <p:cNvPicPr>
            <a:picLocks noChangeAspect="1"/>
          </p:cNvPicPr>
          <p:nvPr/>
        </p:nvPicPr>
        <p:blipFill>
          <a:blip r:embed="rId7"/>
          <a:stretch>
            <a:fillRect/>
          </a:stretch>
        </p:blipFill>
        <p:spPr>
          <a:xfrm>
            <a:off x="4094108" y="2904837"/>
            <a:ext cx="4569601" cy="2872916"/>
          </a:xfrm>
          <a:prstGeom prst="rect">
            <a:avLst/>
          </a:prstGeom>
        </p:spPr>
      </p:pic>
      <p:cxnSp>
        <p:nvCxnSpPr>
          <p:cNvPr id="7" name="Straight Arrow Connector 6"/>
          <p:cNvCxnSpPr/>
          <p:nvPr/>
        </p:nvCxnSpPr>
        <p:spPr>
          <a:xfrm rot="10800000">
            <a:off x="6400788" y="3352800"/>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7393697" y="5130800"/>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7909467" y="4032272"/>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8075286" y="4394335"/>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154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xit" presetSubtype="0" fill="hold" nodeType="withEffect">
                                  <p:stCondLst>
                                    <p:cond delay="0"/>
                                  </p:stCondLst>
                                  <p:childTnLst>
                                    <p:animEffect transition="out" filter="fade">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8"/>
                                        </p:tgtEl>
                                      </p:cBhvr>
                                    </p:animEffect>
                                    <p:set>
                                      <p:cBhvr>
                                        <p:cTn id="25" dur="1" fill="hold">
                                          <p:stCondLst>
                                            <p:cond delay="9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par>
                                <p:cTn id="31" presetID="10" presetClass="exit" presetSubtype="0" fill="hold" nodeType="withEffect">
                                  <p:stCondLst>
                                    <p:cond delay="0"/>
                                  </p:stCondLst>
                                  <p:childTnLst>
                                    <p:animEffect transition="out" filter="fade">
                                      <p:cBhvr>
                                        <p:cTn id="32" dur="1000"/>
                                        <p:tgtEl>
                                          <p:spTgt spid="10"/>
                                        </p:tgtEl>
                                      </p:cBhvr>
                                    </p:animEffect>
                                    <p:set>
                                      <p:cBhvr>
                                        <p:cTn id="33"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Surfaces</a:t>
            </a:r>
            <a:endParaRPr lang="en-US" dirty="0"/>
          </a:p>
        </p:txBody>
      </p:sp>
      <p:sp>
        <p:nvSpPr>
          <p:cNvPr id="3" name="Content Placeholder 2"/>
          <p:cNvSpPr>
            <a:spLocks noGrp="1"/>
          </p:cNvSpPr>
          <p:nvPr>
            <p:ph idx="1"/>
          </p:nvPr>
        </p:nvSpPr>
        <p:spPr/>
        <p:txBody>
          <a:bodyPr/>
          <a:lstStyle/>
          <a:p>
            <a:r>
              <a:rPr lang="en-US" dirty="0" smtClean="0"/>
              <a:t>Level Left Turn</a:t>
            </a:r>
          </a:p>
          <a:p>
            <a:pPr lvl="1"/>
            <a:r>
              <a:rPr lang="en-US" dirty="0" smtClean="0"/>
              <a:t>Aileron – left up, right down</a:t>
            </a:r>
          </a:p>
          <a:p>
            <a:pPr lvl="1"/>
            <a:r>
              <a:rPr lang="en-US" dirty="0" smtClean="0"/>
              <a:t>Elevator – neutral</a:t>
            </a:r>
          </a:p>
          <a:p>
            <a:pPr lvl="1"/>
            <a:r>
              <a:rPr lang="en-US" dirty="0" smtClean="0"/>
              <a:t>Rudder – left rudder</a:t>
            </a:r>
          </a:p>
        </p:txBody>
      </p:sp>
      <p:pic>
        <p:nvPicPr>
          <p:cNvPr id="4" name="slide12.mp3">
            <a:hlinkClick r:id="" action="ppaction://media"/>
          </p:cNvPr>
          <p:cNvPicPr>
            <a:picLocks noRot="1" noChangeAspect="1"/>
          </p:cNvPicPr>
          <p:nvPr>
            <a:audioFile r:link="rId2"/>
            <p:extLst>
              <p:ext uri="{DAA4B4D4-6D71-4841-9C94-3DE7FCFB9230}">
                <p14:media xmlns:p14="http://schemas.microsoft.com/office/powerpoint/2010/main" xmlns="" r:link="rId5"/>
              </p:ext>
            </p:extLst>
          </p:nvPr>
        </p:nvPicPr>
        <p:blipFill>
          <a:blip r:embed="rId6"/>
          <a:stretch>
            <a:fillRect/>
          </a:stretch>
        </p:blipFill>
        <p:spPr>
          <a:xfrm>
            <a:off x="4493491" y="3276600"/>
            <a:ext cx="304800" cy="304800"/>
          </a:xfrm>
          <a:prstGeom prst="rect">
            <a:avLst/>
          </a:prstGeom>
        </p:spPr>
      </p:pic>
      <p:pic>
        <p:nvPicPr>
          <p:cNvPr id="5" name="Picture 4" descr="level left turn.jpg"/>
          <p:cNvPicPr>
            <a:picLocks noChangeAspect="1"/>
          </p:cNvPicPr>
          <p:nvPr/>
        </p:nvPicPr>
        <p:blipFill>
          <a:blip r:embed="rId7"/>
          <a:stretch>
            <a:fillRect/>
          </a:stretch>
        </p:blipFill>
        <p:spPr>
          <a:xfrm>
            <a:off x="4333173" y="3075709"/>
            <a:ext cx="4568952" cy="2872508"/>
          </a:xfrm>
          <a:prstGeom prst="rect">
            <a:avLst/>
          </a:prstGeom>
        </p:spPr>
      </p:pic>
      <p:cxnSp>
        <p:nvCxnSpPr>
          <p:cNvPr id="6" name="Straight Arrow Connector 5"/>
          <p:cNvCxnSpPr/>
          <p:nvPr/>
        </p:nvCxnSpPr>
        <p:spPr>
          <a:xfrm rot="10800000">
            <a:off x="6677879" y="3509819"/>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7670788" y="5287819"/>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8186557" y="4210805"/>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8255559" y="4583628"/>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17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xit" presetSubtype="0" fill="hold" nodeType="withEffect">
                                  <p:stCondLst>
                                    <p:cond delay="0"/>
                                  </p:stCondLst>
                                  <p:childTnLst>
                                    <p:animEffect transition="out" filter="fad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7"/>
                                        </p:tgtEl>
                                      </p:cBhvr>
                                    </p:animEffect>
                                    <p:set>
                                      <p:cBhvr>
                                        <p:cTn id="25" dur="1" fill="hold">
                                          <p:stCondLst>
                                            <p:cond delay="19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par>
                                <p:cTn id="31" presetID="10" presetClass="exit" presetSubtype="0" fill="hold" nodeType="withEffect">
                                  <p:stCondLst>
                                    <p:cond delay="0"/>
                                  </p:stCondLst>
                                  <p:childTnLst>
                                    <p:animEffect transition="out" filter="fade">
                                      <p:cBhvr>
                                        <p:cTn id="32" dur="2000"/>
                                        <p:tgtEl>
                                          <p:spTgt spid="9"/>
                                        </p:tgtEl>
                                      </p:cBhvr>
                                    </p:animEffect>
                                    <p:set>
                                      <p:cBhvr>
                                        <p:cTn id="33"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Surfaces</a:t>
            </a:r>
            <a:endParaRPr lang="en-US" dirty="0"/>
          </a:p>
        </p:txBody>
      </p:sp>
      <p:sp>
        <p:nvSpPr>
          <p:cNvPr id="3" name="Content Placeholder 2"/>
          <p:cNvSpPr>
            <a:spLocks noGrp="1"/>
          </p:cNvSpPr>
          <p:nvPr>
            <p:ph idx="1"/>
          </p:nvPr>
        </p:nvSpPr>
        <p:spPr/>
        <p:txBody>
          <a:bodyPr/>
          <a:lstStyle/>
          <a:p>
            <a:r>
              <a:rPr lang="en-US" dirty="0" smtClean="0"/>
              <a:t>Climbing left turn</a:t>
            </a:r>
          </a:p>
          <a:p>
            <a:pPr lvl="1"/>
            <a:r>
              <a:rPr lang="en-US" dirty="0" smtClean="0"/>
              <a:t>Aileron – left up, right down</a:t>
            </a:r>
          </a:p>
          <a:p>
            <a:pPr lvl="1"/>
            <a:r>
              <a:rPr lang="en-US" dirty="0" smtClean="0"/>
              <a:t>Elevator – up</a:t>
            </a:r>
          </a:p>
          <a:p>
            <a:pPr lvl="1"/>
            <a:r>
              <a:rPr lang="en-US" dirty="0" smtClean="0"/>
              <a:t>Rudder – left rudder</a:t>
            </a:r>
          </a:p>
        </p:txBody>
      </p:sp>
      <p:pic>
        <p:nvPicPr>
          <p:cNvPr id="4" name="slide13.mp3">
            <a:hlinkClick r:id="" action="ppaction://media"/>
          </p:cNvPr>
          <p:cNvPicPr>
            <a:picLocks noRot="1" noChangeAspect="1"/>
          </p:cNvPicPr>
          <p:nvPr>
            <a:audioFile r:link="rId2"/>
            <p:extLst>
              <p:ext uri="{DAA4B4D4-6D71-4841-9C94-3DE7FCFB9230}">
                <p14:media xmlns:p14="http://schemas.microsoft.com/office/powerpoint/2010/main" xmlns="" r:link="rId5"/>
              </p:ext>
            </p:extLst>
          </p:nvPr>
        </p:nvPicPr>
        <p:blipFill>
          <a:blip r:embed="rId6"/>
          <a:stretch>
            <a:fillRect/>
          </a:stretch>
        </p:blipFill>
        <p:spPr>
          <a:xfrm>
            <a:off x="3666540" y="4180272"/>
            <a:ext cx="304800" cy="304800"/>
          </a:xfrm>
          <a:prstGeom prst="rect">
            <a:avLst/>
          </a:prstGeom>
        </p:spPr>
      </p:pic>
      <p:pic>
        <p:nvPicPr>
          <p:cNvPr id="5" name="Picture 4" descr="climbing left turn.jpg"/>
          <p:cNvPicPr>
            <a:picLocks noChangeAspect="1"/>
          </p:cNvPicPr>
          <p:nvPr/>
        </p:nvPicPr>
        <p:blipFill>
          <a:blip r:embed="rId7"/>
          <a:stretch>
            <a:fillRect/>
          </a:stretch>
        </p:blipFill>
        <p:spPr>
          <a:xfrm>
            <a:off x="4305954" y="3057236"/>
            <a:ext cx="4436734" cy="2789382"/>
          </a:xfrm>
          <a:prstGeom prst="rect">
            <a:avLst/>
          </a:prstGeom>
        </p:spPr>
      </p:pic>
      <p:cxnSp>
        <p:nvCxnSpPr>
          <p:cNvPr id="6" name="Straight Arrow Connector 5"/>
          <p:cNvCxnSpPr/>
          <p:nvPr/>
        </p:nvCxnSpPr>
        <p:spPr>
          <a:xfrm rot="10800000">
            <a:off x="6548569" y="3426691"/>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7541478" y="5204691"/>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8046490" y="4138435"/>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8190794" y="4489743"/>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177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xit" presetSubtype="0" fill="hold" nodeType="withEffect">
                                  <p:stCondLst>
                                    <p:cond delay="0"/>
                                  </p:stCondLst>
                                  <p:childTnLst>
                                    <p:animEffect transition="out" filter="fad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7"/>
                                        </p:tgtEl>
                                      </p:cBhvr>
                                    </p:animEffect>
                                    <p:set>
                                      <p:cBhvr>
                                        <p:cTn id="25" dur="1" fill="hold">
                                          <p:stCondLst>
                                            <p:cond delay="19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par>
                                <p:cTn id="31" presetID="10" presetClass="exit" presetSubtype="0" fill="hold" nodeType="withEffect">
                                  <p:stCondLst>
                                    <p:cond delay="0"/>
                                  </p:stCondLst>
                                  <p:childTnLst>
                                    <p:animEffect transition="out" filter="fade">
                                      <p:cBhvr>
                                        <p:cTn id="32" dur="2000"/>
                                        <p:tgtEl>
                                          <p:spTgt spid="9"/>
                                        </p:tgtEl>
                                      </p:cBhvr>
                                    </p:animEffect>
                                    <p:set>
                                      <p:cBhvr>
                                        <p:cTn id="33"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Surfaces</a:t>
            </a:r>
            <a:endParaRPr lang="en-US" dirty="0"/>
          </a:p>
        </p:txBody>
      </p:sp>
      <p:sp>
        <p:nvSpPr>
          <p:cNvPr id="3" name="Content Placeholder 2"/>
          <p:cNvSpPr>
            <a:spLocks noGrp="1"/>
          </p:cNvSpPr>
          <p:nvPr>
            <p:ph idx="1"/>
          </p:nvPr>
        </p:nvSpPr>
        <p:spPr/>
        <p:txBody>
          <a:bodyPr/>
          <a:lstStyle/>
          <a:p>
            <a:r>
              <a:rPr lang="en-US" dirty="0" smtClean="0"/>
              <a:t>Straight descent</a:t>
            </a:r>
          </a:p>
          <a:p>
            <a:pPr lvl="1"/>
            <a:r>
              <a:rPr lang="en-US" dirty="0" smtClean="0"/>
              <a:t>Aileron - level</a:t>
            </a:r>
          </a:p>
          <a:p>
            <a:pPr lvl="1"/>
            <a:r>
              <a:rPr lang="en-US" dirty="0" smtClean="0"/>
              <a:t>Elevator - down</a:t>
            </a:r>
          </a:p>
          <a:p>
            <a:pPr lvl="1"/>
            <a:r>
              <a:rPr lang="en-US" dirty="0" smtClean="0"/>
              <a:t>Rudder – neutral</a:t>
            </a:r>
          </a:p>
        </p:txBody>
      </p:sp>
      <p:pic>
        <p:nvPicPr>
          <p:cNvPr id="4" name="slide15.mp3">
            <a:hlinkClick r:id="" action="ppaction://media"/>
          </p:cNvPr>
          <p:cNvPicPr>
            <a:picLocks noRot="1" noChangeAspect="1"/>
          </p:cNvPicPr>
          <p:nvPr>
            <a:audioFile r:link="rId2"/>
            <p:extLst>
              <p:ext uri="{DAA4B4D4-6D71-4841-9C94-3DE7FCFB9230}">
                <p14:media xmlns:p14="http://schemas.microsoft.com/office/powerpoint/2010/main" xmlns="" r:link="rId5"/>
              </p:ext>
            </p:extLst>
          </p:nvPr>
        </p:nvPicPr>
        <p:blipFill>
          <a:blip r:embed="rId6"/>
          <a:stretch>
            <a:fillRect/>
          </a:stretch>
        </p:blipFill>
        <p:spPr>
          <a:xfrm>
            <a:off x="4419600" y="3276600"/>
            <a:ext cx="304800" cy="304800"/>
          </a:xfrm>
          <a:prstGeom prst="rect">
            <a:avLst/>
          </a:prstGeom>
        </p:spPr>
      </p:pic>
      <p:pic>
        <p:nvPicPr>
          <p:cNvPr id="5" name="Picture 4" descr="straight descent.jpg"/>
          <p:cNvPicPr>
            <a:picLocks noChangeAspect="1"/>
          </p:cNvPicPr>
          <p:nvPr/>
        </p:nvPicPr>
        <p:blipFill>
          <a:blip r:embed="rId7"/>
          <a:srcRect l="8651" t="12157" r="12317" b="16452"/>
          <a:stretch>
            <a:fillRect/>
          </a:stretch>
        </p:blipFill>
        <p:spPr>
          <a:xfrm>
            <a:off x="4294908" y="3191822"/>
            <a:ext cx="4331855" cy="3005777"/>
          </a:xfrm>
          <a:prstGeom prst="rect">
            <a:avLst/>
          </a:prstGeom>
        </p:spPr>
      </p:pic>
      <p:cxnSp>
        <p:nvCxnSpPr>
          <p:cNvPr id="6" name="Straight Arrow Connector 5"/>
          <p:cNvCxnSpPr/>
          <p:nvPr/>
        </p:nvCxnSpPr>
        <p:spPr>
          <a:xfrm rot="10800000">
            <a:off x="6363843" y="3713018"/>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7772388" y="5260109"/>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8066594" y="4098339"/>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8144613" y="4397487"/>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117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xit" presetSubtype="0" fill="hold" nodeType="withEffect">
                                  <p:stCondLst>
                                    <p:cond delay="0"/>
                                  </p:stCondLst>
                                  <p:childTnLst>
                                    <p:animEffect transition="out" filter="fade">
                                      <p:cBhvr>
                                        <p:cTn id="21" dur="1000"/>
                                        <p:tgtEl>
                                          <p:spTgt spid="6"/>
                                        </p:tgtEl>
                                      </p:cBhvr>
                                    </p:animEffect>
                                    <p:set>
                                      <p:cBhvr>
                                        <p:cTn id="22" dur="1" fill="hold">
                                          <p:stCondLst>
                                            <p:cond delay="9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7"/>
                                        </p:tgtEl>
                                      </p:cBhvr>
                                    </p:animEffect>
                                    <p:set>
                                      <p:cBhvr>
                                        <p:cTn id="25" dur="1" fill="hold">
                                          <p:stCondLst>
                                            <p:cond delay="9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par>
                                <p:cTn id="31" presetID="10" presetClass="exit" presetSubtype="0" fill="hold" nodeType="withEffect">
                                  <p:stCondLst>
                                    <p:cond delay="0"/>
                                  </p:stCondLst>
                                  <p:childTnLst>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Surfaces</a:t>
            </a:r>
            <a:endParaRPr lang="en-US" dirty="0"/>
          </a:p>
        </p:txBody>
      </p:sp>
      <p:sp>
        <p:nvSpPr>
          <p:cNvPr id="3" name="Content Placeholder 2"/>
          <p:cNvSpPr>
            <a:spLocks noGrp="1"/>
          </p:cNvSpPr>
          <p:nvPr>
            <p:ph idx="1"/>
          </p:nvPr>
        </p:nvSpPr>
        <p:spPr/>
        <p:txBody>
          <a:bodyPr/>
          <a:lstStyle/>
          <a:p>
            <a:r>
              <a:rPr lang="en-US" dirty="0" smtClean="0"/>
              <a:t>Landing</a:t>
            </a:r>
          </a:p>
          <a:p>
            <a:pPr lvl="1"/>
            <a:r>
              <a:rPr lang="en-US" dirty="0" smtClean="0"/>
              <a:t>Aileron - level</a:t>
            </a:r>
          </a:p>
          <a:p>
            <a:pPr lvl="1"/>
            <a:r>
              <a:rPr lang="en-US" dirty="0" smtClean="0"/>
              <a:t>Elevator - down</a:t>
            </a:r>
          </a:p>
          <a:p>
            <a:pPr lvl="1"/>
            <a:r>
              <a:rPr lang="en-US" dirty="0" smtClean="0"/>
              <a:t>Rudder – neutral</a:t>
            </a:r>
          </a:p>
        </p:txBody>
      </p:sp>
      <p:pic>
        <p:nvPicPr>
          <p:cNvPr id="4" name="slide16.mp3">
            <a:hlinkClick r:id="" action="ppaction://media"/>
          </p:cNvPr>
          <p:cNvPicPr>
            <a:picLocks noRot="1" noChangeAspect="1"/>
          </p:cNvPicPr>
          <p:nvPr>
            <a:audioFile r:link="rId2"/>
            <p:extLst>
              <p:ext uri="{DAA4B4D4-6D71-4841-9C94-3DE7FCFB9230}">
                <p14:media xmlns:p14="http://schemas.microsoft.com/office/powerpoint/2010/main" xmlns="" r:link="rId5"/>
              </p:ext>
            </p:extLst>
          </p:nvPr>
        </p:nvPicPr>
        <p:blipFill>
          <a:blip r:embed="rId6"/>
          <a:stretch>
            <a:fillRect/>
          </a:stretch>
        </p:blipFill>
        <p:spPr>
          <a:xfrm>
            <a:off x="4419600" y="3276600"/>
            <a:ext cx="304800" cy="304800"/>
          </a:xfrm>
          <a:prstGeom prst="rect">
            <a:avLst/>
          </a:prstGeom>
        </p:spPr>
      </p:pic>
      <p:pic>
        <p:nvPicPr>
          <p:cNvPr id="5" name="Picture 4" descr="landing.jpg"/>
          <p:cNvPicPr>
            <a:picLocks noChangeAspect="1"/>
          </p:cNvPicPr>
          <p:nvPr/>
        </p:nvPicPr>
        <p:blipFill>
          <a:blip r:embed="rId7"/>
          <a:srcRect l="9238" t="14639" r="10557" b="13589"/>
          <a:stretch>
            <a:fillRect/>
          </a:stretch>
        </p:blipFill>
        <p:spPr>
          <a:xfrm>
            <a:off x="4233716" y="2946399"/>
            <a:ext cx="4420756" cy="3038764"/>
          </a:xfrm>
          <a:prstGeom prst="rect">
            <a:avLst/>
          </a:prstGeom>
        </p:spPr>
      </p:pic>
      <p:cxnSp>
        <p:nvCxnSpPr>
          <p:cNvPr id="6" name="Straight Arrow Connector 5"/>
          <p:cNvCxnSpPr/>
          <p:nvPr/>
        </p:nvCxnSpPr>
        <p:spPr>
          <a:xfrm rot="10800000">
            <a:off x="6188352" y="3417455"/>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7707734" y="4918364"/>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7952823" y="3725840"/>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8166019" y="4037269"/>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179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xit" presetSubtype="0" fill="hold" nodeType="withEffect">
                                  <p:stCondLst>
                                    <p:cond delay="0"/>
                                  </p:stCondLst>
                                  <p:childTnLst>
                                    <p:animEffect transition="out" filter="fade">
                                      <p:cBhvr>
                                        <p:cTn id="21" dur="1000"/>
                                        <p:tgtEl>
                                          <p:spTgt spid="6"/>
                                        </p:tgtEl>
                                      </p:cBhvr>
                                    </p:animEffect>
                                    <p:set>
                                      <p:cBhvr>
                                        <p:cTn id="22" dur="1" fill="hold">
                                          <p:stCondLst>
                                            <p:cond delay="9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7"/>
                                        </p:tgtEl>
                                      </p:cBhvr>
                                    </p:animEffect>
                                    <p:set>
                                      <p:cBhvr>
                                        <p:cTn id="25" dur="1" fill="hold">
                                          <p:stCondLst>
                                            <p:cond delay="9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par>
                                <p:cTn id="31" presetID="10" presetClass="exit" presetSubtype="0" fill="hold" nodeType="withEffect">
                                  <p:stCondLst>
                                    <p:cond delay="0"/>
                                  </p:stCondLst>
                                  <p:childTnLst>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Content Placeholder 2"/>
          <p:cNvSpPr>
            <a:spLocks noGrp="1"/>
          </p:cNvSpPr>
          <p:nvPr>
            <p:ph idx="1"/>
          </p:nvPr>
        </p:nvSpPr>
        <p:spPr/>
        <p:txBody>
          <a:bodyPr/>
          <a:lstStyle/>
          <a:p>
            <a:pPr>
              <a:buNone/>
            </a:pPr>
            <a:r>
              <a:rPr lang="en-US" dirty="0" smtClean="0"/>
              <a:t>What control surface controls the pitch, or the up and down movement of the plane?</a:t>
            </a:r>
          </a:p>
          <a:p>
            <a:pPr marL="1257300"/>
            <a:r>
              <a:rPr lang="en-US" dirty="0" smtClean="0"/>
              <a:t>Rudder</a:t>
            </a:r>
          </a:p>
          <a:p>
            <a:pPr marL="1257300"/>
            <a:r>
              <a:rPr lang="en-US" dirty="0" smtClean="0"/>
              <a:t>Aileron </a:t>
            </a:r>
          </a:p>
          <a:p>
            <a:pPr marL="1257300"/>
            <a:r>
              <a:rPr lang="en-US" dirty="0" smtClean="0"/>
              <a:t>Elevator</a:t>
            </a:r>
            <a:endParaRPr lang="en-US" dirty="0"/>
          </a:p>
        </p:txBody>
      </p:sp>
      <p:pic>
        <p:nvPicPr>
          <p:cNvPr id="4" name="Picture 3" descr="take-off.jpg"/>
          <p:cNvPicPr>
            <a:picLocks noChangeAspect="1"/>
          </p:cNvPicPr>
          <p:nvPr/>
        </p:nvPicPr>
        <p:blipFill>
          <a:blip r:embed="rId4"/>
          <a:stretch>
            <a:fillRect/>
          </a:stretch>
        </p:blipFill>
        <p:spPr>
          <a:xfrm>
            <a:off x="4100945" y="3163455"/>
            <a:ext cx="4487142" cy="2821073"/>
          </a:xfrm>
          <a:prstGeom prst="rect">
            <a:avLst/>
          </a:prstGeom>
        </p:spPr>
      </p:pic>
      <p:pic>
        <p:nvPicPr>
          <p:cNvPr id="5" name="slide17.mp3">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spTree>
  </p:cSld>
  <p:clrMapOvr>
    <a:masterClrMapping/>
  </p:clrMapOvr>
  <p:transition advTm="92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a:buNone/>
            </a:pPr>
            <a:r>
              <a:rPr lang="en-US" dirty="0" smtClean="0"/>
              <a:t>What control surface controls the pitch, or the up and down movement of the plane?</a:t>
            </a:r>
          </a:p>
          <a:p>
            <a:pPr marL="1257300"/>
            <a:r>
              <a:rPr lang="en-US" dirty="0" smtClean="0"/>
              <a:t>Rudder</a:t>
            </a:r>
          </a:p>
          <a:p>
            <a:pPr marL="1257300"/>
            <a:r>
              <a:rPr lang="en-US" dirty="0" smtClean="0"/>
              <a:t>Aileron </a:t>
            </a:r>
          </a:p>
          <a:p>
            <a:pPr marL="1257300"/>
            <a:r>
              <a:rPr lang="en-US" dirty="0" smtClean="0">
                <a:solidFill>
                  <a:srgbClr val="FFFF00"/>
                </a:solidFill>
              </a:rPr>
              <a:t>Elevator</a:t>
            </a:r>
            <a:endParaRPr lang="en-US" dirty="0">
              <a:solidFill>
                <a:srgbClr val="FFFF00"/>
              </a:solidFill>
            </a:endParaRPr>
          </a:p>
        </p:txBody>
      </p:sp>
      <p:pic>
        <p:nvPicPr>
          <p:cNvPr id="4" name="Picture 3" descr="take-off.jpg"/>
          <p:cNvPicPr>
            <a:picLocks noChangeAspect="1"/>
          </p:cNvPicPr>
          <p:nvPr/>
        </p:nvPicPr>
        <p:blipFill>
          <a:blip r:embed="rId4"/>
          <a:stretch>
            <a:fillRect/>
          </a:stretch>
        </p:blipFill>
        <p:spPr>
          <a:xfrm>
            <a:off x="4100945" y="3163455"/>
            <a:ext cx="4487142" cy="2821073"/>
          </a:xfrm>
          <a:prstGeom prst="rect">
            <a:avLst/>
          </a:prstGeom>
        </p:spPr>
      </p:pic>
      <p:cxnSp>
        <p:nvCxnSpPr>
          <p:cNvPr id="7" name="Straight Arrow Connector 6"/>
          <p:cNvCxnSpPr/>
          <p:nvPr/>
        </p:nvCxnSpPr>
        <p:spPr>
          <a:xfrm rot="10800000">
            <a:off x="7906316" y="4627418"/>
            <a:ext cx="378691"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slide18.mp3">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spTree>
  </p:cSld>
  <p:clrMapOvr>
    <a:masterClrMapping/>
  </p:clrMapOvr>
  <p:transition advTm="85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yaw5.gif"/>
          <p:cNvPicPr>
            <a:picLocks noChangeAspect="1"/>
          </p:cNvPicPr>
          <p:nvPr/>
        </p:nvPicPr>
        <p:blipFill>
          <a:blip r:embed="rId4"/>
          <a:srcRect b="11829"/>
          <a:stretch>
            <a:fillRect/>
          </a:stretch>
        </p:blipFill>
        <p:spPr>
          <a:xfrm>
            <a:off x="1855076" y="1828800"/>
            <a:ext cx="5419725" cy="3810000"/>
          </a:xfrm>
          <a:prstGeom prst="rect">
            <a:avLst/>
          </a:prstGeom>
        </p:spPr>
      </p:pic>
      <p:sp>
        <p:nvSpPr>
          <p:cNvPr id="2" name="Title 1"/>
          <p:cNvSpPr>
            <a:spLocks noGrp="1"/>
          </p:cNvSpPr>
          <p:nvPr>
            <p:ph type="title"/>
          </p:nvPr>
        </p:nvSpPr>
        <p:spPr/>
        <p:txBody>
          <a:bodyPr/>
          <a:lstStyle/>
          <a:p>
            <a:r>
              <a:rPr lang="en-US" dirty="0" smtClean="0"/>
              <a:t>Primary Control Surfaces</a:t>
            </a:r>
            <a:endParaRPr lang="en-US" dirty="0"/>
          </a:p>
        </p:txBody>
      </p:sp>
      <p:grpSp>
        <p:nvGrpSpPr>
          <p:cNvPr id="31" name="Group 30"/>
          <p:cNvGrpSpPr/>
          <p:nvPr/>
        </p:nvGrpSpPr>
        <p:grpSpPr>
          <a:xfrm>
            <a:off x="3657600" y="2362200"/>
            <a:ext cx="2514600" cy="1904999"/>
            <a:chOff x="3657600" y="2362200"/>
            <a:chExt cx="2514600" cy="1904999"/>
          </a:xfrm>
        </p:grpSpPr>
        <p:cxnSp>
          <p:nvCxnSpPr>
            <p:cNvPr id="22" name="Straight Connector 21"/>
            <p:cNvCxnSpPr/>
            <p:nvPr/>
          </p:nvCxnSpPr>
          <p:spPr>
            <a:xfrm rot="10800000">
              <a:off x="4114800" y="2666999"/>
              <a:ext cx="2057400" cy="1600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10000" y="2362200"/>
              <a:ext cx="948786" cy="369332"/>
            </a:xfrm>
            <a:prstGeom prst="rect">
              <a:avLst/>
            </a:prstGeom>
            <a:noFill/>
          </p:spPr>
          <p:txBody>
            <a:bodyPr wrap="none" rtlCol="0">
              <a:spAutoFit/>
            </a:bodyPr>
            <a:lstStyle/>
            <a:p>
              <a:r>
                <a:rPr lang="en-US" dirty="0" smtClean="0">
                  <a:solidFill>
                    <a:schemeClr val="bg1"/>
                  </a:solidFill>
                </a:rPr>
                <a:t>Ailerons</a:t>
              </a:r>
              <a:endParaRPr lang="en-US" dirty="0">
                <a:solidFill>
                  <a:schemeClr val="bg1"/>
                </a:solidFill>
              </a:endParaRPr>
            </a:p>
          </p:txBody>
        </p:sp>
        <p:cxnSp>
          <p:nvCxnSpPr>
            <p:cNvPr id="29" name="Straight Connector 28"/>
            <p:cNvCxnSpPr/>
            <p:nvPr/>
          </p:nvCxnSpPr>
          <p:spPr>
            <a:xfrm flipV="1">
              <a:off x="3657600" y="2667000"/>
              <a:ext cx="457200" cy="1524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867400" y="1905000"/>
            <a:ext cx="1023151" cy="609600"/>
            <a:chOff x="5867400" y="1905000"/>
            <a:chExt cx="1023151" cy="609600"/>
          </a:xfrm>
        </p:grpSpPr>
        <p:sp>
          <p:nvSpPr>
            <p:cNvPr id="18" name="TextBox 17"/>
            <p:cNvSpPr txBox="1"/>
            <p:nvPr/>
          </p:nvSpPr>
          <p:spPr>
            <a:xfrm>
              <a:off x="6019800" y="1905000"/>
              <a:ext cx="870751" cy="369332"/>
            </a:xfrm>
            <a:prstGeom prst="rect">
              <a:avLst/>
            </a:prstGeom>
            <a:noFill/>
          </p:spPr>
          <p:txBody>
            <a:bodyPr wrap="none" rtlCol="0">
              <a:spAutoFit/>
            </a:bodyPr>
            <a:lstStyle/>
            <a:p>
              <a:r>
                <a:rPr lang="en-US" dirty="0" smtClean="0">
                  <a:solidFill>
                    <a:schemeClr val="bg1"/>
                  </a:solidFill>
                </a:rPr>
                <a:t>Rudder</a:t>
              </a:r>
              <a:endParaRPr lang="en-US" dirty="0">
                <a:solidFill>
                  <a:schemeClr val="bg1"/>
                </a:solidFill>
              </a:endParaRPr>
            </a:p>
          </p:txBody>
        </p:sp>
        <p:cxnSp>
          <p:nvCxnSpPr>
            <p:cNvPr id="33" name="Straight Connector 32"/>
            <p:cNvCxnSpPr/>
            <p:nvPr/>
          </p:nvCxnSpPr>
          <p:spPr>
            <a:xfrm rot="10800000" flipV="1">
              <a:off x="5867400" y="2286000"/>
              <a:ext cx="381000" cy="228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562600" y="2590800"/>
            <a:ext cx="1254804" cy="1207532"/>
            <a:chOff x="5562600" y="2590800"/>
            <a:chExt cx="1254804" cy="1207532"/>
          </a:xfrm>
        </p:grpSpPr>
        <p:sp>
          <p:nvSpPr>
            <p:cNvPr id="14" name="TextBox 13"/>
            <p:cNvSpPr txBox="1"/>
            <p:nvPr/>
          </p:nvSpPr>
          <p:spPr>
            <a:xfrm>
              <a:off x="5867400" y="3429000"/>
              <a:ext cx="950004" cy="369332"/>
            </a:xfrm>
            <a:prstGeom prst="rect">
              <a:avLst/>
            </a:prstGeom>
            <a:noFill/>
          </p:spPr>
          <p:txBody>
            <a:bodyPr wrap="none" rtlCol="0">
              <a:spAutoFit/>
            </a:bodyPr>
            <a:lstStyle/>
            <a:p>
              <a:r>
                <a:rPr lang="en-US" dirty="0" smtClean="0">
                  <a:solidFill>
                    <a:schemeClr val="bg1"/>
                  </a:solidFill>
                </a:rPr>
                <a:t>Elevator</a:t>
              </a:r>
              <a:endParaRPr lang="en-US" dirty="0">
                <a:solidFill>
                  <a:schemeClr val="bg1"/>
                </a:solidFill>
              </a:endParaRPr>
            </a:p>
          </p:txBody>
        </p:sp>
        <p:cxnSp>
          <p:nvCxnSpPr>
            <p:cNvPr id="38" name="Straight Connector 37"/>
            <p:cNvCxnSpPr/>
            <p:nvPr/>
          </p:nvCxnSpPr>
          <p:spPr>
            <a:xfrm rot="16200000" flipH="1">
              <a:off x="5372100" y="2781300"/>
              <a:ext cx="838200" cy="457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943600" y="3048000"/>
              <a:ext cx="45720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16" name="slide2.mp3">
            <a:hlinkClick r:id="" action="ppaction://media"/>
          </p:cNvPr>
          <p:cNvPicPr>
            <a:picLocks noRot="1" noChangeAspect="1"/>
          </p:cNvPicPr>
          <p:nvPr>
            <a:audioFile r:link="rId1"/>
            <p:extLst>
              <p:ext uri="{DAA4B4D4-6D71-4841-9C94-3DE7FCFB9230}">
                <p14:media xmlns:p14="http://schemas.microsoft.com/office/powerpoint/2010/main" xmlns="" r:link="rId5"/>
              </p:ext>
            </p:extLst>
          </p:nvPr>
        </p:nvPicPr>
        <p:blipFill>
          <a:blip r:embed="rId6"/>
          <a:stretch>
            <a:fillRect/>
          </a:stretch>
        </p:blipFill>
        <p:spPr>
          <a:xfrm>
            <a:off x="7919545" y="3355427"/>
            <a:ext cx="304800" cy="304800"/>
          </a:xfrm>
          <a:prstGeom prst="rect">
            <a:avLst/>
          </a:prstGeom>
        </p:spPr>
      </p:pic>
    </p:spTree>
  </p:cSld>
  <p:clrMapOvr>
    <a:masterClrMapping/>
  </p:clrMapOvr>
  <p:transition advTm="71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27" fill="hold"/>
                                        <p:tgtEl>
                                          <p:spTgt spid="16"/>
                                        </p:tgtEl>
                                      </p:cBhvr>
                                    </p:cmd>
                                  </p:childTnLst>
                                </p:cTn>
                              </p:par>
                              <p:par>
                                <p:cTn id="7" presetID="10"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fade">
                                      <p:cBhvr>
                                        <p:cTn id="9" dur="1000"/>
                                        <p:tgtEl>
                                          <p:spTgt spid="31"/>
                                        </p:tgtEl>
                                      </p:cBhvr>
                                    </p:animEffect>
                                  </p:childTnLst>
                                </p:cTn>
                              </p:par>
                              <p:par>
                                <p:cTn id="10" presetID="10"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6"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3.mp3">
            <a:hlinkClick r:id="" action="ppaction://media"/>
          </p:cNvPr>
          <p:cNvPicPr>
            <a:picLocks noRot="1" noChangeAspect="1"/>
          </p:cNvPicPr>
          <p:nvPr>
            <a:audioFile r:link="rId1"/>
            <p:extLst>
              <p:ext uri="{DAA4B4D4-6D71-4841-9C94-3DE7FCFB9230}">
                <p14:media xmlns:p14="http://schemas.microsoft.com/office/powerpoint/2010/main" xmlns="" r:link="rId4"/>
              </p:ext>
            </p:extLst>
          </p:nvPr>
        </p:nvPicPr>
        <p:blipFill>
          <a:blip r:embed="rId5"/>
          <a:stretch>
            <a:fillRect/>
          </a:stretch>
        </p:blipFill>
        <p:spPr>
          <a:xfrm>
            <a:off x="4419600" y="3276600"/>
            <a:ext cx="304800" cy="304800"/>
          </a:xfrm>
          <a:prstGeom prst="rect">
            <a:avLst/>
          </a:prstGeom>
        </p:spPr>
      </p:pic>
      <p:sp>
        <p:nvSpPr>
          <p:cNvPr id="2" name="Title 1"/>
          <p:cNvSpPr>
            <a:spLocks noGrp="1"/>
          </p:cNvSpPr>
          <p:nvPr>
            <p:ph type="title"/>
          </p:nvPr>
        </p:nvSpPr>
        <p:spPr/>
        <p:txBody>
          <a:bodyPr/>
          <a:lstStyle/>
          <a:p>
            <a:r>
              <a:rPr lang="en-US" dirty="0" smtClean="0"/>
              <a:t>Aileron</a:t>
            </a:r>
            <a:endParaRPr lang="en-US" dirty="0"/>
          </a:p>
        </p:txBody>
      </p:sp>
      <p:pic>
        <p:nvPicPr>
          <p:cNvPr id="6" name="Picture 2"/>
          <p:cNvPicPr>
            <a:picLocks noChangeAspect="1" noChangeArrowheads="1"/>
          </p:cNvPicPr>
          <p:nvPr/>
        </p:nvPicPr>
        <p:blipFill>
          <a:blip r:embed="rId6"/>
          <a:srcRect l="66677" t="36601" r="14819" b="17604"/>
          <a:stretch>
            <a:fillRect/>
          </a:stretch>
        </p:blipFill>
        <p:spPr bwMode="auto">
          <a:xfrm>
            <a:off x="2029926" y="1362721"/>
            <a:ext cx="5532268" cy="4264557"/>
          </a:xfrm>
          <a:prstGeom prst="rect">
            <a:avLst/>
          </a:prstGeom>
          <a:noFill/>
          <a:ln w="9525">
            <a:noFill/>
            <a:miter lim="800000"/>
            <a:headEnd/>
            <a:tailEnd/>
          </a:ln>
        </p:spPr>
      </p:pic>
      <p:sp>
        <p:nvSpPr>
          <p:cNvPr id="5" name="TextBox 4"/>
          <p:cNvSpPr txBox="1"/>
          <p:nvPr/>
        </p:nvSpPr>
        <p:spPr>
          <a:xfrm>
            <a:off x="7220607" y="3436883"/>
            <a:ext cx="1683248" cy="1200329"/>
          </a:xfrm>
          <a:prstGeom prst="rect">
            <a:avLst/>
          </a:prstGeom>
          <a:noFill/>
        </p:spPr>
        <p:txBody>
          <a:bodyPr wrap="square" rtlCol="0">
            <a:spAutoFit/>
          </a:bodyPr>
          <a:lstStyle/>
          <a:p>
            <a:r>
              <a:rPr lang="en-US" dirty="0" smtClean="0"/>
              <a:t>The </a:t>
            </a:r>
            <a:r>
              <a:rPr lang="en-US" dirty="0" smtClean="0"/>
              <a:t>ailerons are located near the </a:t>
            </a:r>
            <a:r>
              <a:rPr lang="en-US" dirty="0" smtClean="0"/>
              <a:t>rear end of the wing tip</a:t>
            </a:r>
            <a:endParaRPr lang="en-US" dirty="0"/>
          </a:p>
        </p:txBody>
      </p:sp>
    </p:spTree>
  </p:cSld>
  <p:clrMapOvr>
    <a:masterClrMapping/>
  </p:clrMapOvr>
  <p:transition spd="med" advTm="53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de4.mp3">
            <a:hlinkClick r:id="" action="ppaction://media"/>
          </p:cNvPr>
          <p:cNvPicPr>
            <a:picLocks noRot="1" noChangeAspect="1"/>
          </p:cNvPicPr>
          <p:nvPr>
            <a:audioFile r:link="rId1"/>
            <p:extLst>
              <p:ext uri="{DAA4B4D4-6D71-4841-9C94-3DE7FCFB9230}">
                <p14:media xmlns:p14="http://schemas.microsoft.com/office/powerpoint/2010/main" xmlns="" r:link="rId4"/>
              </p:ext>
            </p:extLst>
          </p:nvPr>
        </p:nvPicPr>
        <p:blipFill>
          <a:blip r:embed="rId5"/>
          <a:stretch>
            <a:fillRect/>
          </a:stretch>
        </p:blipFill>
        <p:spPr>
          <a:xfrm>
            <a:off x="4451131" y="3639207"/>
            <a:ext cx="304800" cy="304800"/>
          </a:xfrm>
          <a:prstGeom prst="rect">
            <a:avLst/>
          </a:prstGeom>
        </p:spPr>
      </p:pic>
      <p:sp>
        <p:nvSpPr>
          <p:cNvPr id="2" name="Title 1"/>
          <p:cNvSpPr>
            <a:spLocks noGrp="1"/>
          </p:cNvSpPr>
          <p:nvPr>
            <p:ph type="title"/>
          </p:nvPr>
        </p:nvSpPr>
        <p:spPr/>
        <p:txBody>
          <a:bodyPr/>
          <a:lstStyle/>
          <a:p>
            <a:r>
              <a:rPr lang="en-US" dirty="0" smtClean="0"/>
              <a:t>Aileron</a:t>
            </a:r>
            <a:endParaRPr lang="en-US" dirty="0"/>
          </a:p>
        </p:txBody>
      </p:sp>
      <p:pic>
        <p:nvPicPr>
          <p:cNvPr id="4" name="Content Placeholder 3" descr="aroll.gif"/>
          <p:cNvPicPr>
            <a:picLocks noGrp="1" noChangeAspect="1"/>
          </p:cNvPicPr>
          <p:nvPr>
            <p:ph idx="1"/>
          </p:nvPr>
        </p:nvPicPr>
        <p:blipFill>
          <a:blip r:embed="rId6"/>
          <a:stretch>
            <a:fillRect/>
          </a:stretch>
        </p:blipFill>
        <p:spPr>
          <a:xfrm>
            <a:off x="2165131" y="1886607"/>
            <a:ext cx="4800600" cy="3876675"/>
          </a:xfrm>
        </p:spPr>
      </p:pic>
      <p:sp>
        <p:nvSpPr>
          <p:cNvPr id="22" name="Content Placeholder 2"/>
          <p:cNvSpPr txBox="1">
            <a:spLocks/>
          </p:cNvSpPr>
          <p:nvPr/>
        </p:nvSpPr>
        <p:spPr>
          <a:xfrm>
            <a:off x="1966353" y="1197313"/>
            <a:ext cx="5298489" cy="79603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controls the roll of the plane</a:t>
            </a:r>
          </a:p>
        </p:txBody>
      </p:sp>
      <p:grpSp>
        <p:nvGrpSpPr>
          <p:cNvPr id="30" name="Group 29"/>
          <p:cNvGrpSpPr/>
          <p:nvPr/>
        </p:nvGrpSpPr>
        <p:grpSpPr>
          <a:xfrm>
            <a:off x="2304215" y="2431104"/>
            <a:ext cx="4438837" cy="2898728"/>
            <a:chOff x="2272684" y="2068497"/>
            <a:chExt cx="4438837" cy="2898728"/>
          </a:xfrm>
        </p:grpSpPr>
        <p:cxnSp>
          <p:nvCxnSpPr>
            <p:cNvPr id="24" name="Straight Connector 23"/>
            <p:cNvCxnSpPr/>
            <p:nvPr/>
          </p:nvCxnSpPr>
          <p:spPr>
            <a:xfrm rot="10800000" flipV="1">
              <a:off x="2272684" y="2068497"/>
              <a:ext cx="4438837" cy="252125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32356" y="4597893"/>
              <a:ext cx="1750287" cy="369332"/>
            </a:xfrm>
            <a:prstGeom prst="rect">
              <a:avLst/>
            </a:prstGeom>
            <a:noFill/>
          </p:spPr>
          <p:txBody>
            <a:bodyPr wrap="none" rtlCol="0">
              <a:spAutoFit/>
            </a:bodyPr>
            <a:lstStyle/>
            <a:p>
              <a:r>
                <a:rPr lang="en-US" dirty="0" smtClean="0">
                  <a:solidFill>
                    <a:schemeClr val="bg1"/>
                  </a:solidFill>
                </a:rPr>
                <a:t>Longitudinal axis</a:t>
              </a:r>
              <a:endParaRPr lang="en-US" dirty="0">
                <a:solidFill>
                  <a:schemeClr val="bg1"/>
                </a:solidFill>
              </a:endParaRPr>
            </a:p>
          </p:txBody>
        </p:sp>
      </p:grpSp>
    </p:spTree>
  </p:cSld>
  <p:clrMapOvr>
    <a:masterClrMapping/>
  </p:clrMapOvr>
  <p:transition spd="med" advTm="53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95" fill="hold"/>
                                        <p:tgtEl>
                                          <p:spTgt spid="8"/>
                                        </p:tgtEl>
                                      </p:cBhvr>
                                    </p:cmd>
                                  </p:childTnLst>
                                </p:cTn>
                              </p:par>
                              <p:par>
                                <p:cTn id="7" presetID="10"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fade">
                                      <p:cBhvr>
                                        <p:cTn id="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5.mp3">
            <a:hlinkClick r:id="" action="ppaction://media"/>
          </p:cNvPr>
          <p:cNvPicPr>
            <a:picLocks noRot="1" noChangeAspect="1"/>
          </p:cNvPicPr>
          <p:nvPr>
            <a:audioFile r:link="rId1"/>
            <p:extLst>
              <p:ext uri="{DAA4B4D4-6D71-4841-9C94-3DE7FCFB9230}">
                <p14:media xmlns:p14="http://schemas.microsoft.com/office/powerpoint/2010/main" xmlns="" r:link="rId4"/>
              </p:ext>
            </p:extLst>
          </p:nvPr>
        </p:nvPicPr>
        <p:blipFill>
          <a:blip r:embed="rId5"/>
          <a:stretch>
            <a:fillRect/>
          </a:stretch>
        </p:blipFill>
        <p:spPr>
          <a:xfrm>
            <a:off x="4419600" y="3276600"/>
            <a:ext cx="304800" cy="304800"/>
          </a:xfrm>
          <a:prstGeom prst="rect">
            <a:avLst/>
          </a:prstGeom>
        </p:spPr>
      </p:pic>
      <p:sp>
        <p:nvSpPr>
          <p:cNvPr id="2" name="Title 1"/>
          <p:cNvSpPr>
            <a:spLocks noGrp="1"/>
          </p:cNvSpPr>
          <p:nvPr>
            <p:ph type="title"/>
          </p:nvPr>
        </p:nvSpPr>
        <p:spPr/>
        <p:txBody>
          <a:bodyPr/>
          <a:lstStyle/>
          <a:p>
            <a:r>
              <a:rPr lang="en-US" dirty="0" smtClean="0"/>
              <a:t>Elevators</a:t>
            </a:r>
            <a:endParaRPr lang="en-US" dirty="0"/>
          </a:p>
        </p:txBody>
      </p:sp>
      <p:pic>
        <p:nvPicPr>
          <p:cNvPr id="5" name="Picture 2"/>
          <p:cNvPicPr>
            <a:picLocks noChangeAspect="1" noChangeArrowheads="1"/>
          </p:cNvPicPr>
          <p:nvPr/>
        </p:nvPicPr>
        <p:blipFill>
          <a:blip r:embed="rId6"/>
          <a:srcRect l="67356" t="38154" r="16472" b="20215"/>
          <a:stretch>
            <a:fillRect/>
          </a:stretch>
        </p:blipFill>
        <p:spPr bwMode="auto">
          <a:xfrm>
            <a:off x="2183907" y="1892526"/>
            <a:ext cx="4820575" cy="3877959"/>
          </a:xfrm>
          <a:prstGeom prst="rect">
            <a:avLst/>
          </a:prstGeom>
          <a:noFill/>
          <a:ln w="9525">
            <a:noFill/>
            <a:miter lim="800000"/>
            <a:headEnd/>
            <a:tailEnd/>
          </a:ln>
        </p:spPr>
      </p:pic>
      <p:sp>
        <p:nvSpPr>
          <p:cNvPr id="6" name="TextBox 5"/>
          <p:cNvSpPr txBox="1"/>
          <p:nvPr/>
        </p:nvSpPr>
        <p:spPr>
          <a:xfrm>
            <a:off x="6991928" y="2493819"/>
            <a:ext cx="2041236" cy="1200329"/>
          </a:xfrm>
          <a:prstGeom prst="rect">
            <a:avLst/>
          </a:prstGeom>
          <a:noFill/>
        </p:spPr>
        <p:txBody>
          <a:bodyPr wrap="square" rtlCol="0">
            <a:spAutoFit/>
          </a:bodyPr>
          <a:lstStyle/>
          <a:p>
            <a:r>
              <a:rPr lang="en-US" dirty="0" smtClean="0"/>
              <a:t>The Elevators are located on the horizontal stabilizer of the tail</a:t>
            </a:r>
            <a:endParaRPr lang="en-US" dirty="0"/>
          </a:p>
        </p:txBody>
      </p:sp>
    </p:spTree>
  </p:cSld>
  <p:clrMapOvr>
    <a:masterClrMapping/>
  </p:clrMapOvr>
  <p:transition advTm="53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de6.mp3">
            <a:hlinkClick r:id="" action="ppaction://media"/>
          </p:cNvPr>
          <p:cNvPicPr>
            <a:picLocks noRot="1" noChangeAspect="1"/>
          </p:cNvPicPr>
          <p:nvPr>
            <a:audioFile r:link="rId1"/>
            <p:extLst>
              <p:ext uri="{DAA4B4D4-6D71-4841-9C94-3DE7FCFB9230}">
                <p14:media xmlns:p14="http://schemas.microsoft.com/office/powerpoint/2010/main" xmlns="" r:link="rId4"/>
              </p:ext>
            </p:extLst>
          </p:nvPr>
        </p:nvPicPr>
        <p:blipFill>
          <a:blip r:embed="rId5"/>
          <a:stretch>
            <a:fillRect/>
          </a:stretch>
        </p:blipFill>
        <p:spPr>
          <a:xfrm>
            <a:off x="4419600" y="3276600"/>
            <a:ext cx="304800" cy="304800"/>
          </a:xfrm>
          <a:prstGeom prst="rect">
            <a:avLst/>
          </a:prstGeom>
        </p:spPr>
      </p:pic>
      <p:sp>
        <p:nvSpPr>
          <p:cNvPr id="2" name="Title 1"/>
          <p:cNvSpPr>
            <a:spLocks noGrp="1"/>
          </p:cNvSpPr>
          <p:nvPr>
            <p:ph type="title"/>
          </p:nvPr>
        </p:nvSpPr>
        <p:spPr/>
        <p:txBody>
          <a:bodyPr/>
          <a:lstStyle/>
          <a:p>
            <a:r>
              <a:rPr lang="en-US" dirty="0" smtClean="0"/>
              <a:t>Elevators</a:t>
            </a:r>
            <a:endParaRPr lang="en-US" dirty="0"/>
          </a:p>
        </p:txBody>
      </p:sp>
      <p:pic>
        <p:nvPicPr>
          <p:cNvPr id="11" name="Picture 10" descr="aptch.gif"/>
          <p:cNvPicPr>
            <a:picLocks noChangeAspect="1"/>
          </p:cNvPicPr>
          <p:nvPr/>
        </p:nvPicPr>
        <p:blipFill>
          <a:blip r:embed="rId6"/>
          <a:stretch>
            <a:fillRect/>
          </a:stretch>
        </p:blipFill>
        <p:spPr>
          <a:xfrm>
            <a:off x="2181506" y="1896121"/>
            <a:ext cx="4828894" cy="3886201"/>
          </a:xfrm>
          <a:prstGeom prst="rect">
            <a:avLst/>
          </a:prstGeom>
        </p:spPr>
      </p:pic>
      <p:sp>
        <p:nvSpPr>
          <p:cNvPr id="21" name="Content Placeholder 2"/>
          <p:cNvSpPr>
            <a:spLocks noGrp="1"/>
          </p:cNvSpPr>
          <p:nvPr>
            <p:ph idx="1"/>
          </p:nvPr>
        </p:nvSpPr>
        <p:spPr>
          <a:xfrm>
            <a:off x="1185015" y="1151341"/>
            <a:ext cx="7062186" cy="657519"/>
          </a:xfrm>
        </p:spPr>
        <p:txBody>
          <a:bodyPr/>
          <a:lstStyle/>
          <a:p>
            <a:pPr algn="ctr">
              <a:buNone/>
            </a:pPr>
            <a:r>
              <a:rPr lang="en-US" dirty="0" smtClean="0"/>
              <a:t>controls the pitch of the plane</a:t>
            </a:r>
            <a:endParaRPr lang="en-US" dirty="0"/>
          </a:p>
        </p:txBody>
      </p:sp>
      <p:grpSp>
        <p:nvGrpSpPr>
          <p:cNvPr id="22" name="Group 21"/>
          <p:cNvGrpSpPr/>
          <p:nvPr/>
        </p:nvGrpSpPr>
        <p:grpSpPr>
          <a:xfrm>
            <a:off x="2516080" y="3016188"/>
            <a:ext cx="3813955" cy="2350532"/>
            <a:chOff x="2895600" y="2895600"/>
            <a:chExt cx="3813955" cy="2350532"/>
          </a:xfrm>
        </p:grpSpPr>
        <p:cxnSp>
          <p:nvCxnSpPr>
            <p:cNvPr id="23" name="Straight Connector 22"/>
            <p:cNvCxnSpPr/>
            <p:nvPr/>
          </p:nvCxnSpPr>
          <p:spPr>
            <a:xfrm rot="10800000">
              <a:off x="2895600" y="2895600"/>
              <a:ext cx="3810000" cy="19050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86400" y="4876800"/>
              <a:ext cx="1223155" cy="369332"/>
            </a:xfrm>
            <a:prstGeom prst="rect">
              <a:avLst/>
            </a:prstGeom>
            <a:noFill/>
          </p:spPr>
          <p:txBody>
            <a:bodyPr wrap="none" rtlCol="0">
              <a:spAutoFit/>
            </a:bodyPr>
            <a:lstStyle/>
            <a:p>
              <a:r>
                <a:rPr lang="en-US" dirty="0" smtClean="0">
                  <a:solidFill>
                    <a:schemeClr val="bg1"/>
                  </a:solidFill>
                </a:rPr>
                <a:t>Lateral axis</a:t>
              </a:r>
              <a:endParaRPr lang="en-US" dirty="0">
                <a:solidFill>
                  <a:schemeClr val="bg1"/>
                </a:solidFill>
              </a:endParaRPr>
            </a:p>
          </p:txBody>
        </p:sp>
      </p:grpSp>
    </p:spTree>
  </p:cSld>
  <p:clrMapOvr>
    <a:masterClrMapping/>
  </p:clrMapOvr>
  <p:transition spd="med" advTm="704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66" fill="hold"/>
                                        <p:tgtEl>
                                          <p:spTgt spid="8"/>
                                        </p:tgtEl>
                                      </p:cBhvr>
                                    </p:cmd>
                                  </p:childTnLst>
                                </p:cTn>
                              </p:par>
                              <p:par>
                                <p:cTn id="7" presetID="10"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de7.mp3">
            <a:hlinkClick r:id="" action="ppaction://media"/>
          </p:cNvPr>
          <p:cNvPicPr>
            <a:picLocks noRot="1" noChangeAspect="1"/>
          </p:cNvPicPr>
          <p:nvPr>
            <a:audioFile r:link="rId1"/>
            <p:extLst>
              <p:ext uri="{DAA4B4D4-6D71-4841-9C94-3DE7FCFB9230}">
                <p14:media xmlns:p14="http://schemas.microsoft.com/office/powerpoint/2010/main" xmlns="" r:link="rId4"/>
              </p:ext>
            </p:extLst>
          </p:nvPr>
        </p:nvPicPr>
        <p:blipFill>
          <a:blip r:embed="rId5"/>
          <a:stretch>
            <a:fillRect/>
          </a:stretch>
        </p:blipFill>
        <p:spPr>
          <a:xfrm>
            <a:off x="4419600" y="3276600"/>
            <a:ext cx="304800" cy="304800"/>
          </a:xfrm>
          <a:prstGeom prst="rect">
            <a:avLst/>
          </a:prstGeom>
        </p:spPr>
      </p:pic>
      <p:sp>
        <p:nvSpPr>
          <p:cNvPr id="2" name="Title 1"/>
          <p:cNvSpPr>
            <a:spLocks noGrp="1"/>
          </p:cNvSpPr>
          <p:nvPr>
            <p:ph type="title"/>
          </p:nvPr>
        </p:nvSpPr>
        <p:spPr/>
        <p:txBody>
          <a:bodyPr/>
          <a:lstStyle/>
          <a:p>
            <a:r>
              <a:rPr lang="en-US" dirty="0" smtClean="0"/>
              <a:t>Rudder</a:t>
            </a:r>
            <a:endParaRPr lang="en-US" dirty="0"/>
          </a:p>
        </p:txBody>
      </p:sp>
      <p:pic>
        <p:nvPicPr>
          <p:cNvPr id="5" name="Picture 2"/>
          <p:cNvPicPr>
            <a:picLocks noChangeAspect="1" noChangeArrowheads="1"/>
          </p:cNvPicPr>
          <p:nvPr/>
        </p:nvPicPr>
        <p:blipFill>
          <a:blip r:embed="rId6"/>
          <a:srcRect l="67482" t="39759" r="16624" b="22622"/>
          <a:stretch>
            <a:fillRect/>
          </a:stretch>
        </p:blipFill>
        <p:spPr bwMode="auto">
          <a:xfrm>
            <a:off x="2200275" y="2037299"/>
            <a:ext cx="4752975" cy="3515777"/>
          </a:xfrm>
          <a:prstGeom prst="rect">
            <a:avLst/>
          </a:prstGeom>
          <a:noFill/>
          <a:ln w="9525">
            <a:noFill/>
            <a:miter lim="800000"/>
            <a:headEnd/>
            <a:tailEnd/>
          </a:ln>
        </p:spPr>
      </p:pic>
      <p:sp>
        <p:nvSpPr>
          <p:cNvPr id="6" name="TextBox 5"/>
          <p:cNvSpPr txBox="1"/>
          <p:nvPr/>
        </p:nvSpPr>
        <p:spPr>
          <a:xfrm>
            <a:off x="6991928" y="2493819"/>
            <a:ext cx="2041236" cy="1200329"/>
          </a:xfrm>
          <a:prstGeom prst="rect">
            <a:avLst/>
          </a:prstGeom>
          <a:noFill/>
        </p:spPr>
        <p:txBody>
          <a:bodyPr wrap="square" rtlCol="0">
            <a:spAutoFit/>
          </a:bodyPr>
          <a:lstStyle/>
          <a:p>
            <a:r>
              <a:rPr lang="en-US" dirty="0" smtClean="0"/>
              <a:t>The rudder is located on the vertical stabilizer   of the tail</a:t>
            </a:r>
            <a:endParaRPr lang="en-US" dirty="0"/>
          </a:p>
        </p:txBody>
      </p:sp>
    </p:spTree>
  </p:cSld>
  <p:clrMapOvr>
    <a:masterClrMapping/>
  </p:clrMapOvr>
  <p:transition advTm="45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de8.mp3">
            <a:hlinkClick r:id="" action="ppaction://media"/>
          </p:cNvPr>
          <p:cNvPicPr>
            <a:picLocks noRot="1" noChangeAspect="1"/>
          </p:cNvPicPr>
          <p:nvPr>
            <a:audioFile r:link="rId1"/>
            <p:extLst>
              <p:ext uri="{DAA4B4D4-6D71-4841-9C94-3DE7FCFB9230}">
                <p14:media xmlns:p14="http://schemas.microsoft.com/office/powerpoint/2010/main" xmlns="" r:link="rId4"/>
              </p:ext>
            </p:extLst>
          </p:nvPr>
        </p:nvPicPr>
        <p:blipFill>
          <a:blip r:embed="rId5"/>
          <a:stretch>
            <a:fillRect/>
          </a:stretch>
        </p:blipFill>
        <p:spPr>
          <a:xfrm>
            <a:off x="4419600" y="3276600"/>
            <a:ext cx="304800" cy="304800"/>
          </a:xfrm>
          <a:prstGeom prst="rect">
            <a:avLst/>
          </a:prstGeom>
        </p:spPr>
      </p:pic>
      <p:sp>
        <p:nvSpPr>
          <p:cNvPr id="2" name="Title 1"/>
          <p:cNvSpPr>
            <a:spLocks noGrp="1"/>
          </p:cNvSpPr>
          <p:nvPr>
            <p:ph type="title"/>
          </p:nvPr>
        </p:nvSpPr>
        <p:spPr/>
        <p:txBody>
          <a:bodyPr/>
          <a:lstStyle/>
          <a:p>
            <a:r>
              <a:rPr lang="en-US" dirty="0" smtClean="0"/>
              <a:t>Rudder</a:t>
            </a:r>
            <a:endParaRPr lang="en-US" dirty="0"/>
          </a:p>
        </p:txBody>
      </p:sp>
      <p:pic>
        <p:nvPicPr>
          <p:cNvPr id="10" name="Content Placeholder 5" descr="yaw.gif"/>
          <p:cNvPicPr>
            <a:picLocks noChangeAspect="1"/>
          </p:cNvPicPr>
          <p:nvPr/>
        </p:nvPicPr>
        <p:blipFill>
          <a:blip r:embed="rId6"/>
          <a:stretch>
            <a:fillRect/>
          </a:stretch>
        </p:blipFill>
        <p:spPr>
          <a:xfrm>
            <a:off x="2209800" y="2057400"/>
            <a:ext cx="4752814" cy="3505200"/>
          </a:xfrm>
          <a:prstGeom prst="rect">
            <a:avLst/>
          </a:prstGeom>
        </p:spPr>
      </p:pic>
      <p:grpSp>
        <p:nvGrpSpPr>
          <p:cNvPr id="20" name="Group 19"/>
          <p:cNvGrpSpPr/>
          <p:nvPr/>
        </p:nvGrpSpPr>
        <p:grpSpPr>
          <a:xfrm>
            <a:off x="3554767" y="2362200"/>
            <a:ext cx="1292854" cy="3048000"/>
            <a:chOff x="4724400" y="2057400"/>
            <a:chExt cx="1292854" cy="3048000"/>
          </a:xfrm>
        </p:grpSpPr>
        <p:cxnSp>
          <p:nvCxnSpPr>
            <p:cNvPr id="21" name="Straight Connector 20"/>
            <p:cNvCxnSpPr/>
            <p:nvPr/>
          </p:nvCxnSpPr>
          <p:spPr>
            <a:xfrm rot="5400000" flipH="1" flipV="1">
              <a:off x="4113742" y="3734858"/>
              <a:ext cx="2667000" cy="7408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24400" y="2057400"/>
              <a:ext cx="1292854" cy="369332"/>
            </a:xfrm>
            <a:prstGeom prst="rect">
              <a:avLst/>
            </a:prstGeom>
            <a:noFill/>
          </p:spPr>
          <p:txBody>
            <a:bodyPr wrap="none" rtlCol="0">
              <a:spAutoFit/>
            </a:bodyPr>
            <a:lstStyle/>
            <a:p>
              <a:r>
                <a:rPr lang="en-US" dirty="0" smtClean="0">
                  <a:solidFill>
                    <a:schemeClr val="bg1"/>
                  </a:solidFill>
                </a:rPr>
                <a:t>Vertical axis</a:t>
              </a:r>
              <a:endParaRPr lang="en-US" dirty="0">
                <a:solidFill>
                  <a:schemeClr val="bg1"/>
                </a:solidFill>
              </a:endParaRPr>
            </a:p>
          </p:txBody>
        </p:sp>
      </p:grpSp>
      <p:sp>
        <p:nvSpPr>
          <p:cNvPr id="23" name="Content Placeholder 2"/>
          <p:cNvSpPr>
            <a:spLocks noGrp="1"/>
          </p:cNvSpPr>
          <p:nvPr>
            <p:ph idx="1"/>
          </p:nvPr>
        </p:nvSpPr>
        <p:spPr>
          <a:xfrm>
            <a:off x="1200144" y="1266636"/>
            <a:ext cx="7062186" cy="657519"/>
          </a:xfrm>
        </p:spPr>
        <p:txBody>
          <a:bodyPr/>
          <a:lstStyle/>
          <a:p>
            <a:pPr algn="ctr">
              <a:buNone/>
            </a:pPr>
            <a:r>
              <a:rPr lang="en-US" dirty="0" smtClean="0"/>
              <a:t>controls the yaw of the plane</a:t>
            </a:r>
            <a:endParaRPr lang="en-US" dirty="0"/>
          </a:p>
        </p:txBody>
      </p:sp>
    </p:spTree>
  </p:cSld>
  <p:clrMapOvr>
    <a:masterClrMapping/>
  </p:clrMapOvr>
  <p:transition advTm="64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34" fill="hold"/>
                                        <p:tgtEl>
                                          <p:spTgt spid="8"/>
                                        </p:tgtEl>
                                      </p:cBhvr>
                                    </p:cmd>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Surfaces</a:t>
            </a:r>
            <a:endParaRPr lang="en-US" dirty="0"/>
          </a:p>
        </p:txBody>
      </p:sp>
      <p:sp>
        <p:nvSpPr>
          <p:cNvPr id="3" name="Content Placeholder 2"/>
          <p:cNvSpPr>
            <a:spLocks noGrp="1"/>
          </p:cNvSpPr>
          <p:nvPr>
            <p:ph idx="1"/>
          </p:nvPr>
        </p:nvSpPr>
        <p:spPr/>
        <p:txBody>
          <a:bodyPr/>
          <a:lstStyle/>
          <a:p>
            <a:r>
              <a:rPr lang="en-US" dirty="0" smtClean="0"/>
              <a:t>Aileron – controls the roll of the plane</a:t>
            </a:r>
          </a:p>
          <a:p>
            <a:endParaRPr lang="en-US" dirty="0" smtClean="0"/>
          </a:p>
          <a:p>
            <a:r>
              <a:rPr lang="en-US" dirty="0" smtClean="0"/>
              <a:t>Elevator – controls the pitch, or the up         and down, movement of the plane</a:t>
            </a:r>
          </a:p>
          <a:p>
            <a:endParaRPr lang="en-US" dirty="0"/>
          </a:p>
          <a:p>
            <a:r>
              <a:rPr lang="en-US" dirty="0" smtClean="0"/>
              <a:t>Rudder – controls the yaw, or side to side, movement of the plane</a:t>
            </a:r>
            <a:endParaRPr lang="en-US" dirty="0"/>
          </a:p>
        </p:txBody>
      </p:sp>
      <p:sp>
        <p:nvSpPr>
          <p:cNvPr id="4" name="Circular Arrow 3"/>
          <p:cNvSpPr/>
          <p:nvPr/>
        </p:nvSpPr>
        <p:spPr>
          <a:xfrm>
            <a:off x="7515226" y="1590675"/>
            <a:ext cx="638176" cy="647700"/>
          </a:xfrm>
          <a:prstGeom prst="circular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ircular Arrow 4"/>
          <p:cNvSpPr/>
          <p:nvPr/>
        </p:nvSpPr>
        <p:spPr>
          <a:xfrm flipH="1" flipV="1">
            <a:off x="7524749" y="1676399"/>
            <a:ext cx="638176" cy="647700"/>
          </a:xfrm>
          <a:prstGeom prst="circular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wn Arrow 5"/>
          <p:cNvSpPr/>
          <p:nvPr/>
        </p:nvSpPr>
        <p:spPr>
          <a:xfrm>
            <a:off x="8043863" y="3209925"/>
            <a:ext cx="228600" cy="352425"/>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H="1" flipV="1">
            <a:off x="8043863" y="2752724"/>
            <a:ext cx="228600" cy="352425"/>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a:off x="8015288" y="4557711"/>
            <a:ext cx="247650" cy="352425"/>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5400000" flipH="1" flipV="1">
            <a:off x="8472489" y="4557711"/>
            <a:ext cx="247650" cy="352425"/>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lide9.mp3">
            <a:hlinkClick r:id="" action="ppaction://media"/>
          </p:cNvPr>
          <p:cNvPicPr>
            <a:picLocks noRot="1" noChangeAspect="1"/>
          </p:cNvPicPr>
          <p:nvPr>
            <a:audioFile r:link="rId1"/>
            <p:extLst>
              <p:ext uri="{DAA4B4D4-6D71-4841-9C94-3DE7FCFB9230}">
                <p14:media xmlns:p14="http://schemas.microsoft.com/office/powerpoint/2010/main" xmlns="" r:link="rId4"/>
              </p:ext>
            </p:extLst>
          </p:nvPr>
        </p:nvPicPr>
        <p:blipFill>
          <a:blip r:embed="rId5"/>
          <a:stretch>
            <a:fillRect/>
          </a:stretch>
        </p:blipFill>
        <p:spPr>
          <a:xfrm>
            <a:off x="7982607" y="5814849"/>
            <a:ext cx="304800" cy="304800"/>
          </a:xfrm>
          <a:prstGeom prst="rect">
            <a:avLst/>
          </a:prstGeom>
        </p:spPr>
      </p:pic>
    </p:spTree>
  </p:cSld>
  <p:clrMapOvr>
    <a:masterClrMapping/>
  </p:clrMapOvr>
  <p:transition advTm="152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7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1|3.9|3.9"/>
</p:tagLst>
</file>

<file path=ppt/tags/tag2.xml><?xml version="1.0" encoding="utf-8"?>
<p:tagLst xmlns:a="http://schemas.openxmlformats.org/drawingml/2006/main" xmlns:r="http://schemas.openxmlformats.org/officeDocument/2006/relationships" xmlns:p="http://schemas.openxmlformats.org/presentationml/2006/main">
  <p:tag name="TIMING" val="|3.8|3.6|1.7|3.6"/>
</p:tagLst>
</file>

<file path=ppt/tags/tag3.xml><?xml version="1.0" encoding="utf-8"?>
<p:tagLst xmlns:a="http://schemas.openxmlformats.org/drawingml/2006/main" xmlns:r="http://schemas.openxmlformats.org/officeDocument/2006/relationships" xmlns:p="http://schemas.openxmlformats.org/presentationml/2006/main">
  <p:tag name="TIMING" val="|4.3|5|3.3"/>
</p:tagLst>
</file>

<file path=ppt/tags/tag4.xml><?xml version="1.0" encoding="utf-8"?>
<p:tagLst xmlns:a="http://schemas.openxmlformats.org/drawingml/2006/main" xmlns:r="http://schemas.openxmlformats.org/officeDocument/2006/relationships" xmlns:p="http://schemas.openxmlformats.org/presentationml/2006/main">
  <p:tag name="TIMING" val="|1.2|8.3|3.6"/>
</p:tagLst>
</file>

<file path=ppt/tags/tag5.xml><?xml version="1.0" encoding="utf-8"?>
<p:tagLst xmlns:a="http://schemas.openxmlformats.org/drawingml/2006/main" xmlns:r="http://schemas.openxmlformats.org/officeDocument/2006/relationships" xmlns:p="http://schemas.openxmlformats.org/presentationml/2006/main">
  <p:tag name="TIMING" val="|3.8|2.6|2.5"/>
</p:tagLst>
</file>

<file path=ppt/tags/tag6.xml><?xml version="1.0" encoding="utf-8"?>
<p:tagLst xmlns:a="http://schemas.openxmlformats.org/drawingml/2006/main" xmlns:r="http://schemas.openxmlformats.org/officeDocument/2006/relationships" xmlns:p="http://schemas.openxmlformats.org/presentationml/2006/main">
  <p:tag name="TIMING" val="|2.4|6.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428</TotalTime>
  <Words>821</Words>
  <Application>Microsoft Office PowerPoint</Application>
  <PresentationFormat>On-screen Show (4:3)</PresentationFormat>
  <Paragraphs>102</Paragraphs>
  <Slides>17</Slides>
  <Notes>17</Notes>
  <HiddenSlides>0</HiddenSlides>
  <MMClips>17</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Boy Scouts Aviation Merit Badge</vt:lpstr>
      <vt:lpstr>Primary Control Surfaces</vt:lpstr>
      <vt:lpstr>Aileron</vt:lpstr>
      <vt:lpstr>Aileron</vt:lpstr>
      <vt:lpstr>Elevators</vt:lpstr>
      <vt:lpstr>Elevators</vt:lpstr>
      <vt:lpstr>Rudder</vt:lpstr>
      <vt:lpstr>Rudder</vt:lpstr>
      <vt:lpstr>Control Surfaces</vt:lpstr>
      <vt:lpstr>How the Control Surfaces Work Together for Flight</vt:lpstr>
      <vt:lpstr>Control Surfaces</vt:lpstr>
      <vt:lpstr>Control Surfaces</vt:lpstr>
      <vt:lpstr>Control Surfaces</vt:lpstr>
      <vt:lpstr>Control Surfaces</vt:lpstr>
      <vt:lpstr>Control Surfaces</vt:lpstr>
      <vt:lpstr>Quick Quiz</vt:lpstr>
      <vt:lpstr>Answer:</vt:lpstr>
    </vt:vector>
  </TitlesOfParts>
  <Company>SIUe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Boy Scouts Aviation Merit Badge</dc:title>
  <dc:creator>ITS</dc:creator>
  <cp:lastModifiedBy>ITS</cp:lastModifiedBy>
  <cp:revision>47</cp:revision>
  <dcterms:created xsi:type="dcterms:W3CDTF">2011-06-28T15:54:15Z</dcterms:created>
  <dcterms:modified xsi:type="dcterms:W3CDTF">2011-06-30T20:33:28Z</dcterms:modified>
</cp:coreProperties>
</file>