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handoutMasterIdLst>
    <p:handoutMasterId r:id="rId20"/>
  </p:handoutMasterIdLst>
  <p:sldIdLst>
    <p:sldId id="256" r:id="rId2"/>
    <p:sldId id="278" r:id="rId3"/>
    <p:sldId id="270" r:id="rId4"/>
    <p:sldId id="261" r:id="rId5"/>
    <p:sldId id="262" r:id="rId6"/>
    <p:sldId id="263" r:id="rId7"/>
    <p:sldId id="264" r:id="rId8"/>
    <p:sldId id="265" r:id="rId9"/>
    <p:sldId id="271" r:id="rId10"/>
    <p:sldId id="266" r:id="rId11"/>
    <p:sldId id="267" r:id="rId12"/>
    <p:sldId id="272" r:id="rId13"/>
    <p:sldId id="273" r:id="rId14"/>
    <p:sldId id="268" r:id="rId15"/>
    <p:sldId id="275" r:id="rId16"/>
    <p:sldId id="276" r:id="rId17"/>
    <p:sldId id="277" r:id="rId1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2" autoAdjust="0"/>
    <p:restoredTop sz="59707" autoAdjust="0"/>
  </p:normalViewPr>
  <p:slideViewPr>
    <p:cSldViewPr>
      <p:cViewPr varScale="1">
        <p:scale>
          <a:sx n="43" d="100"/>
          <a:sy n="43" d="100"/>
        </p:scale>
        <p:origin x="2184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1603E5-1F25-47B2-8F63-30E973B718C9}" type="datetimeFigureOut">
              <a:rPr lang="en-US" smtClean="0"/>
              <a:t>7/18/2018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BB5706-D4CD-4717-B293-4515ABAC5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6106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DB6B66-519B-43CE-A451-15D9A7ED5FD0}" type="datetimeFigureOut">
              <a:rPr lang="en-US" smtClean="0"/>
              <a:t>7/18/2018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E993BB-0CF2-4FB6-AF15-4B67C36DD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442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E993BB-0CF2-4FB6-AF15-4B67C36DDA1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149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40080" marR="0" lvl="1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26056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Meet with the search committee as soon as possible</a:t>
            </a:r>
          </a:p>
          <a:p>
            <a:pPr marL="640080" marR="0" lvl="1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26056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Follow process for making recommendations</a:t>
            </a:r>
          </a:p>
          <a:p>
            <a:pPr marL="640080" marR="0" lvl="1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26056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Evaluate candidates for strengths and weaknesses</a:t>
            </a:r>
          </a:p>
          <a:p>
            <a:pPr marL="640080" marR="0" lvl="1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26056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Raise awareness of unconscious assumptions</a:t>
            </a:r>
          </a:p>
          <a:p>
            <a:pPr marL="640080" marR="0" lvl="1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26056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Selection criteria should be based on job description</a:t>
            </a:r>
          </a:p>
          <a:p>
            <a:pPr marL="640080" marR="0" lvl="1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26056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Prepare and maintain documentation in a consistent manner </a:t>
            </a:r>
          </a:p>
          <a:p>
            <a:pPr marL="640080" marR="0" lvl="1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26056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Select candidate(s) to recommend to Dean, Director, or Administrator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E993BB-0CF2-4FB6-AF15-4B67C36DDA1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418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D010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Use a standard reference and record checking procedure. Obtain consent as part of application process.</a:t>
            </a:r>
          </a:p>
          <a:p>
            <a:pPr marL="3429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D010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Application form also contains certification of accuracy as to credentials, criminal convictions, etc.</a:t>
            </a:r>
          </a:p>
          <a:p>
            <a:pPr marL="3429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D010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Don’t limit prior employment checks to listed references – speak with prior supervisors.</a:t>
            </a:r>
          </a:p>
          <a:p>
            <a:pPr marL="3429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D010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Best practice is to send a standard written request, including description of position sought.</a:t>
            </a:r>
          </a:p>
          <a:p>
            <a:pPr marL="3429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D010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Focus on position requirements and applicant’s qualification and suitability for the position.  </a:t>
            </a:r>
          </a:p>
          <a:p>
            <a:pPr marL="3429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D010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Verify applicant’s information re: prior employment or other relationship with reference.</a:t>
            </a:r>
          </a:p>
          <a:p>
            <a:pPr marL="342900" marR="0" lvl="0" indent="-18288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AD010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Verify credentials, licenses, etc.</a:t>
            </a:r>
          </a:p>
          <a:p>
            <a:pPr marL="342900" marR="0" lvl="0" indent="-18288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AD010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Try to document EXACT words used by party during conversation.  Do not speculate or assume that your description of comment is accurate.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E993BB-0CF2-4FB6-AF15-4B67C36DDA1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3517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Arrest information/expunged criminal history;</a:t>
            </a:r>
          </a:p>
          <a:p>
            <a:r>
              <a:rPr lang="en-US" dirty="0" smtClean="0"/>
              <a:t>Medical Conditions and Prior Occupational Accidents or Claims;</a:t>
            </a:r>
          </a:p>
          <a:p>
            <a:r>
              <a:rPr lang="en-US" dirty="0" smtClean="0"/>
              <a:t>Discriminatory factors (age, race, religion, military, disabilities, marital/family status, child-rearing duties).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E993BB-0CF2-4FB6-AF15-4B67C36DDA1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6113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D010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 the conclusion of the entire interview process, the search committee should meet to reach an agreement on a recommended list of finalists for the position.</a:t>
            </a:r>
          </a:p>
          <a:p>
            <a:pPr marL="3429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D010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committee’s decision, with supporting documentation, should then be transmitted via memorandum to the appropriate administrator or hiring official.</a:t>
            </a:r>
          </a:p>
          <a:p>
            <a:pPr marL="3429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D010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administrator or authorized hiring official should advise the search committee of the final decision.</a:t>
            </a:r>
          </a:p>
          <a:p>
            <a:pPr marL="3429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D010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Provide written justification for not recommending women or minority applicants when appropriate.</a:t>
            </a:r>
          </a:p>
          <a:p>
            <a:pPr marL="3429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D010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dean, department chair or administrator will make the offer to the candidate.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AD010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search committee chair should notify, in writing, all applicants who were interviewed that another candidate was selected prior to public announcements of appointment.</a:t>
            </a:r>
          </a:p>
          <a:p>
            <a:pPr marL="800100" marR="0" lvl="1" indent="-3429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24E5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 brief in detail, such as:</a:t>
            </a:r>
          </a:p>
          <a:p>
            <a:pPr marL="1371600" marR="0" lvl="3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24E5B"/>
              </a:buClr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“After careful review and consideration, the University has now completed the search process for the position of _________.  After careful consideration, the University has selected another candidate for the position.  On behalf of the University, I thank you for your interest.”</a:t>
            </a:r>
          </a:p>
          <a:p>
            <a:pPr marL="800100" marR="0" lvl="1" indent="-3429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24E5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Claims can arise when an applicant questions the decision of the Employer and believes it was wrong. Be convincing but courteous.</a:t>
            </a:r>
          </a:p>
          <a:p>
            <a:pPr marL="800100" marR="0" lvl="1" indent="-3429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24E5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When notifying unsuccessful candidates, do not compare their qualifications with the person selected. </a:t>
            </a:r>
          </a:p>
          <a:p>
            <a:pPr marL="800100" marR="0" lvl="1" indent="-3429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24E5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Claimants normally disagree with the University’s assessment of their qualifications.</a:t>
            </a:r>
          </a:p>
          <a:p>
            <a:pPr marL="3429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D0101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E993BB-0CF2-4FB6-AF15-4B67C36DDA1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8564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AD010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Under Federal EEO Record-Keeping Requirements, an employer must maintain all personnel and employment records, including application forms, for a minimum of three years. 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AD010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If a lawsuit is filed, materials must be maintained until the case is resolved and appeal rights expire.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AD010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It is best practice to make clear to applicants that their materials do not remain “active” after consideration for the position sought and that they should reapply for future positions.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AD010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individuals who are hired, there should be a consistent practice about which application materials will be retained or destroyed after the three-year period.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E993BB-0CF2-4FB6-AF15-4B67C36DDA1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164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dirty="0" smtClean="0"/>
              <a:t>Title VII of the Civil Rights Act of 1964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/>
              <a:t>Prohibits discrimination on the basis of </a:t>
            </a:r>
            <a:r>
              <a:rPr lang="en-US" altLang="en-US" sz="2400" i="1" dirty="0" smtClean="0"/>
              <a:t>race, color, religion, sex and national origin. </a:t>
            </a:r>
            <a:endParaRPr lang="en-US" altLang="en-US" sz="2400" dirty="0" smtClean="0"/>
          </a:p>
          <a:p>
            <a:pPr>
              <a:lnSpc>
                <a:spcPct val="90000"/>
              </a:lnSpc>
            </a:pPr>
            <a:r>
              <a:rPr lang="en-US" altLang="en-US" sz="2400" dirty="0" smtClean="0"/>
              <a:t>Americans with Disabilities Act Amendments Act (ADAAA)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/>
              <a:t>Prohibits discrimination against </a:t>
            </a:r>
            <a:r>
              <a:rPr lang="en-US" altLang="en-US" sz="2400" i="1" dirty="0" smtClean="0"/>
              <a:t>qualified applicants with</a:t>
            </a:r>
            <a:r>
              <a:rPr lang="en-US" altLang="en-US" sz="2400" dirty="0" smtClean="0"/>
              <a:t> </a:t>
            </a:r>
            <a:r>
              <a:rPr lang="en-US" altLang="en-US" sz="2400" i="1" dirty="0" smtClean="0"/>
              <a:t>disabilities</a:t>
            </a:r>
            <a:r>
              <a:rPr lang="en-US" altLang="en-US" sz="2400" dirty="0" smtClean="0"/>
              <a:t> and requires reasonable accommodation of such individuals.</a:t>
            </a:r>
          </a:p>
          <a:p>
            <a:r>
              <a:rPr lang="en-US" altLang="en-US" sz="2400" dirty="0" smtClean="0"/>
              <a:t>Age Discrimination in Employment Act (ADEA) </a:t>
            </a:r>
          </a:p>
          <a:p>
            <a:pPr lvl="1"/>
            <a:r>
              <a:rPr lang="en-US" altLang="en-US" sz="2400" dirty="0" smtClean="0"/>
              <a:t>Prohibits discrimination on the basis of age (40 years or older)</a:t>
            </a:r>
          </a:p>
          <a:p>
            <a:r>
              <a:rPr lang="en-US" altLang="en-US" sz="2400" dirty="0" smtClean="0"/>
              <a:t>Equal Pay Act </a:t>
            </a:r>
          </a:p>
          <a:p>
            <a:pPr lvl="1"/>
            <a:r>
              <a:rPr lang="en-US" altLang="en-US" sz="2400" dirty="0" smtClean="0"/>
              <a:t>Prohibits employers from paying unequal wages to male and female employees who perform substantially similar jobs</a:t>
            </a:r>
          </a:p>
          <a:p>
            <a:r>
              <a:rPr lang="en-US" altLang="en-US" sz="2400" dirty="0" smtClean="0"/>
              <a:t>Illinois Human Rights Act</a:t>
            </a:r>
          </a:p>
          <a:p>
            <a:pPr lvl="1"/>
            <a:r>
              <a:rPr lang="en-US" altLang="en-US" sz="2400" dirty="0" smtClean="0"/>
              <a:t>In addition to the categories protected by the previously stated laws, IHRA also prohibits discrimination on the basis of sexual orientation, marital or civil union status, veteran status, and arrest records</a:t>
            </a:r>
            <a:endParaRPr lang="en-US" altLang="en-US" sz="2400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E993BB-0CF2-4FB6-AF15-4B67C36DDA1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8896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D010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When a job is underutilized or the department is underrepresented, positions are identified as “goal related.”</a:t>
            </a:r>
          </a:p>
          <a:p>
            <a:pPr marL="3429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D010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Office of Equal Opportunity, Access and Title IX Coordination informs the hiring unit when positions are “goal-related.”</a:t>
            </a:r>
          </a:p>
          <a:p>
            <a:pPr marL="3429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D010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Search committees are required by the Office of Equal Opportunity, Access and Title IX Coordination to take extra measures to identify, recruit, and hire women and/ or racial/ ethnic minorities for these positions.</a:t>
            </a:r>
          </a:p>
          <a:p>
            <a:pPr marL="3429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D010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 University search committees should engage in inclusive recruitment activities that are consistent with University policy and effective for increasing the numbers of women and minority applicants for academic appointments.</a:t>
            </a:r>
          </a:p>
          <a:p>
            <a:pPr marL="3429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D010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 inclusive search ensures that positions are advertised with organizations and in publications targeted to women and minorities.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E993BB-0CF2-4FB6-AF15-4B67C36DDA1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0081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D010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Search efforts should include available avenues for publicizing the position, including national publications, personal contacts, list serves, mailing lists, professional and academic conferences and websites.</a:t>
            </a:r>
          </a:p>
          <a:p>
            <a:pPr marL="3429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D010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Search committees should develop a recruitment plan for advertising and outreach to produce desired results.</a:t>
            </a:r>
          </a:p>
          <a:p>
            <a:pPr marL="3429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D010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Departments are encouraged to use electronic job-posting services targeted at diverse groups such as minority organizations in specific disciplines.</a:t>
            </a:r>
          </a:p>
          <a:p>
            <a:pPr marL="3429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D010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Office of Human Resources is taking active measures to post all approved positions in diverse outlets.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E993BB-0CF2-4FB6-AF15-4B67C36DDA1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540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D010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Develop a broad position description, to attract a larger pool of qualified candidates.</a:t>
            </a:r>
          </a:p>
          <a:p>
            <a:pPr marL="3429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D010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Consider including “experience working with/teaching diverse groups/diverse students” as one of preferred criteria.</a:t>
            </a:r>
          </a:p>
          <a:p>
            <a:pPr marL="3429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D010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Make calls or send emails or letters.</a:t>
            </a:r>
          </a:p>
          <a:p>
            <a:pPr marL="3429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D010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Make an effort to identify contacts that have diverse backgrounds or experiences.</a:t>
            </a:r>
          </a:p>
          <a:p>
            <a:pPr marL="3429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D010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Call potential candidates directly to encourage them to apply.</a:t>
            </a:r>
          </a:p>
          <a:p>
            <a:pPr marL="3429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D010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Remember to actively involve your search committee members and delegate specific tasks to them.</a:t>
            </a:r>
          </a:p>
          <a:p>
            <a:pPr marL="3429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D010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Remember that your point is to expand the pool.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E993BB-0CF2-4FB6-AF15-4B67C36DDA1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7699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D010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Discuss the charge of the search committee.</a:t>
            </a:r>
          </a:p>
          <a:p>
            <a:pPr marL="3429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D010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Discuss in detail the position in question.</a:t>
            </a:r>
          </a:p>
          <a:p>
            <a:pPr marL="3429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D010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Discuss and develop criteria for evaluation.</a:t>
            </a:r>
          </a:p>
          <a:p>
            <a:pPr marL="3429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D010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Schedule meetings, timeframes and final deadlines.</a:t>
            </a:r>
          </a:p>
          <a:p>
            <a:pPr marL="3429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D010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Determine who will record and maintain all selection records and for what period of time.</a:t>
            </a:r>
          </a:p>
          <a:p>
            <a:pPr marL="3429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D010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Decide how conflicts of interest will be addressed.</a:t>
            </a:r>
          </a:p>
          <a:p>
            <a:pPr marL="3429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D010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Convictions listed on application does not automatically disqualify an applicant – depends on relevance of conviction to the position.</a:t>
            </a:r>
          </a:p>
          <a:p>
            <a:pPr marL="3429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D010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Create interview and rating forms to help keep track of and communicate with applicants. </a:t>
            </a:r>
          </a:p>
          <a:p>
            <a:pPr marL="3429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D010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Conduct the interviews in stages.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E993BB-0CF2-4FB6-AF15-4B67C36DDA1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1098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BEFORE </a:t>
            </a:r>
            <a:r>
              <a:rPr lang="en-US" dirty="0" smtClean="0"/>
              <a:t>(screening)</a:t>
            </a:r>
          </a:p>
          <a:p>
            <a:pPr lvl="1"/>
            <a:r>
              <a:rPr lang="en-US" sz="2200" dirty="0" smtClean="0"/>
              <a:t>Each application should be acknowledged</a:t>
            </a:r>
          </a:p>
          <a:p>
            <a:pPr lvl="1"/>
            <a:r>
              <a:rPr lang="en-US" sz="2200" dirty="0" smtClean="0"/>
              <a:t>Candidates rejected after initial screening should receive notice – keep brief</a:t>
            </a:r>
          </a:p>
          <a:p>
            <a:pPr lvl="1"/>
            <a:r>
              <a:rPr lang="en-US" sz="2200" dirty="0" smtClean="0"/>
              <a:t>If a candidate still under consideration has not completed all application requirements, notify them of additional documents needed</a:t>
            </a:r>
          </a:p>
          <a:p>
            <a:pPr lvl="1"/>
            <a:r>
              <a:rPr lang="en-US" sz="2200" dirty="0" smtClean="0"/>
              <a:t>Select a “short list” of candidates to interview.</a:t>
            </a:r>
          </a:p>
          <a:p>
            <a:pPr lvl="1"/>
            <a:r>
              <a:rPr lang="en-US" sz="2200" dirty="0" smtClean="0"/>
              <a:t>Circulate the candidates’ resumes</a:t>
            </a:r>
          </a:p>
          <a:p>
            <a:pPr lvl="1"/>
            <a:r>
              <a:rPr lang="en-US" sz="2200" dirty="0" smtClean="0"/>
              <a:t>Articulate interview goals</a:t>
            </a:r>
          </a:p>
          <a:p>
            <a:pPr lvl="1"/>
            <a:r>
              <a:rPr lang="en-US" sz="2200" dirty="0" smtClean="0"/>
              <a:t>Consider who will lead the interview</a:t>
            </a:r>
          </a:p>
          <a:p>
            <a:pPr lvl="1"/>
            <a:r>
              <a:rPr lang="en-US" sz="2200" dirty="0" smtClean="0"/>
              <a:t>Determine interview structure and schedule</a:t>
            </a:r>
          </a:p>
          <a:p>
            <a:pPr lvl="1"/>
            <a:r>
              <a:rPr lang="en-US" sz="2200" dirty="0" smtClean="0"/>
              <a:t>Develop set of core questions (feel free to ask probing questions outside of set core questions) but be consistent</a:t>
            </a:r>
          </a:p>
          <a:p>
            <a:pPr lvl="1"/>
            <a:r>
              <a:rPr lang="en-US" sz="2200" dirty="0" smtClean="0"/>
              <a:t>Be sure interviewers are aware of what questions are appropriate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E993BB-0CF2-4FB6-AF15-4B67C36DDA1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973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40080" marR="0" lvl="1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26056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Follow the plan established</a:t>
            </a:r>
          </a:p>
          <a:p>
            <a:pPr marL="640080" marR="0" lvl="1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26056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Remind interviewers of what questions are appropriate</a:t>
            </a:r>
          </a:p>
          <a:p>
            <a:pPr marL="640080" marR="0" lvl="1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26056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chair and other members introduce themselves</a:t>
            </a:r>
          </a:p>
          <a:p>
            <a:pPr marL="640080" marR="0" lvl="1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26056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Explain the purpose, format, and agenda of interview to applicant</a:t>
            </a:r>
          </a:p>
          <a:p>
            <a:pPr marL="640080" marR="0" lvl="1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26056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If interview is being recorded, make applicant aware</a:t>
            </a:r>
          </a:p>
          <a:p>
            <a:pPr marL="640080" marR="0" lvl="1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26056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Briefly review the position</a:t>
            </a:r>
          </a:p>
          <a:p>
            <a:pPr marL="640080" marR="0" lvl="1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26056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Give applicant a moment to become comfortable</a:t>
            </a:r>
          </a:p>
          <a:p>
            <a:pPr marL="640080" marR="0" lvl="1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26056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Note taking by committee is encouraged</a:t>
            </a:r>
          </a:p>
          <a:p>
            <a:pPr marL="640080" marR="0" lvl="1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26056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Listen and allow sufficient time to respond to inquiries</a:t>
            </a:r>
          </a:p>
          <a:p>
            <a:pPr marL="640080" marR="0" lvl="1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26056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Conclude by thanking the applicant  and explaining what will happen next</a:t>
            </a:r>
          </a:p>
          <a:p>
            <a:pPr marL="640080" marR="0" lvl="1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26056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Documentation of all phone interviews should be maintained in records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E993BB-0CF2-4FB6-AF15-4B67C36DDA1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9114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40080" marR="0" lvl="1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26056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Provide candidates with a detailed schedule</a:t>
            </a:r>
          </a:p>
          <a:p>
            <a:pPr marL="640080" marR="0" lvl="1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26056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Provide opportunities for department to meet ALL candidates</a:t>
            </a:r>
          </a:p>
          <a:p>
            <a:pPr marL="640080" marR="0" lvl="1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26056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Develop an information packet to share with all final candidates</a:t>
            </a:r>
          </a:p>
          <a:p>
            <a:pPr marL="640080" marR="0" lvl="1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26056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Make candidates feel welcome</a:t>
            </a:r>
          </a:p>
          <a:p>
            <a:pPr marL="640080" marR="0" lvl="1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26056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Focus on candidate’s ability to perform the essential functions of the job</a:t>
            </a:r>
          </a:p>
          <a:p>
            <a:pPr marL="640080" marR="0" lvl="1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26056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Encourage all faculty and staff to attend candidates’ talk/lecture</a:t>
            </a:r>
          </a:p>
          <a:p>
            <a:pPr marL="640080" marR="0" lvl="1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26056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 time for follow-up questions</a:t>
            </a:r>
          </a:p>
          <a:p>
            <a:pPr marL="640080" marR="0" lvl="1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26056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Provide an opportunity for candidate to discuss any special requirements or circumstances</a:t>
            </a:r>
          </a:p>
          <a:p>
            <a:pPr marL="640080" marR="0" lvl="1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26056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Remind interviewers to complete evaluations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E993BB-0CF2-4FB6-AF15-4B67C36DDA1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003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3C2F2-1E1B-40BA-8C38-95EC2F77AD2D}" type="datetime1">
              <a:rPr lang="en-US" smtClean="0"/>
              <a:t>7/18/2018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25E75-5238-4703-9CEE-132E84324D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442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6AA4F-1971-4F2E-988F-3BC36E8DCDD3}" type="datetime1">
              <a:rPr lang="en-US" smtClean="0"/>
              <a:t>7/18/2018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25E75-5238-4703-9CEE-132E84324D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802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28955-526B-4D9F-A9EB-D507D01DE43F}" type="datetime1">
              <a:rPr lang="en-US" smtClean="0"/>
              <a:t>7/18/2018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25E75-5238-4703-9CEE-132E84324D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395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74849-1F29-4234-8813-B3ADAF62A1DA}" type="datetime1">
              <a:rPr lang="en-US" smtClean="0"/>
              <a:t>7/18/2018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25E75-5238-4703-9CEE-132E84324D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18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4BA8C-EE11-4F7B-A172-4C2C0F0FCB50}" type="datetime1">
              <a:rPr lang="en-US" smtClean="0"/>
              <a:t>7/18/2018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25E75-5238-4703-9CEE-132E84324D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147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F6127-EF59-4173-B7BF-D02046C397D5}" type="datetime1">
              <a:rPr lang="en-US" smtClean="0"/>
              <a:t>7/18/2018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25E75-5238-4703-9CEE-132E84324D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238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37C99-1FFF-47AD-ABCC-1F43FEA8C07C}" type="datetime1">
              <a:rPr lang="en-US" smtClean="0"/>
              <a:t>7/18/2018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25E75-5238-4703-9CEE-132E84324D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983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F191C-A9DA-4F53-80F5-17D500DCD1FC}" type="datetime1">
              <a:rPr lang="en-US" smtClean="0"/>
              <a:t>7/18/2018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25E75-5238-4703-9CEE-132E84324D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47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1E0A6-FC98-42DB-B676-4E40D51B9A5D}" type="datetime1">
              <a:rPr lang="en-US" smtClean="0"/>
              <a:t>7/18/2018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25E75-5238-4703-9CEE-132E84324D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601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C5483-34B7-4A8D-A6AA-592288D598EC}" type="datetime1">
              <a:rPr lang="en-US" smtClean="0"/>
              <a:t>7/18/2018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25E75-5238-4703-9CEE-132E84324D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507518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56B86-CC52-4DE0-9AD0-A8BE9EAB68C6}" type="datetime1">
              <a:rPr lang="en-US" smtClean="0"/>
              <a:t>7/18/2018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25E75-5238-4703-9CEE-132E84324D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812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0C5483-34B7-4A8D-A6AA-592288D598EC}" type="datetime1">
              <a:rPr lang="en-US" smtClean="0"/>
              <a:t>7/18/2018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25E75-5238-4703-9CEE-132E84324D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338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609601"/>
            <a:ext cx="7315200" cy="2971800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US" sz="4000" b="1" dirty="0" smtClean="0"/>
              <a:t>Guidelines for Recruiting and Retaining A Diverse Workforce –</a:t>
            </a:r>
            <a:br>
              <a:rPr lang="en-US" sz="4000" b="1" dirty="0" smtClean="0"/>
            </a:br>
            <a:r>
              <a:rPr lang="en-US" sz="4000" b="1" i="1" dirty="0" smtClean="0"/>
              <a:t>Embracing </a:t>
            </a:r>
            <a:r>
              <a:rPr lang="en-US" sz="4000" b="1" i="1" dirty="0"/>
              <a:t>Diversity, Inclusion and Compliance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962400"/>
            <a:ext cx="7620000" cy="1447800"/>
          </a:xfrm>
        </p:spPr>
        <p:txBody>
          <a:bodyPr>
            <a:normAutofit/>
          </a:bodyPr>
          <a:lstStyle/>
          <a:p>
            <a:r>
              <a:rPr lang="en-US" sz="2200" b="1" smtClean="0">
                <a:solidFill>
                  <a:schemeClr val="accent1"/>
                </a:solidFill>
              </a:rPr>
              <a:t>Jamie Ball – </a:t>
            </a:r>
            <a:r>
              <a:rPr lang="en-US" sz="2200" b="1" dirty="0" smtClean="0">
                <a:solidFill>
                  <a:schemeClr val="accent1"/>
                </a:solidFill>
              </a:rPr>
              <a:t>Director</a:t>
            </a:r>
          </a:p>
          <a:p>
            <a:r>
              <a:rPr lang="en-US" sz="2200" b="1" dirty="0" smtClean="0">
                <a:solidFill>
                  <a:schemeClr val="accent1"/>
                </a:solidFill>
              </a:rPr>
              <a:t/>
            </a:r>
            <a:br>
              <a:rPr lang="en-US" sz="2200" b="1" dirty="0" smtClean="0">
                <a:solidFill>
                  <a:schemeClr val="accent1"/>
                </a:solidFill>
              </a:rPr>
            </a:br>
            <a:r>
              <a:rPr lang="en-US" sz="2200" b="1" dirty="0" smtClean="0">
                <a:solidFill>
                  <a:schemeClr val="accent1"/>
                </a:solidFill>
              </a:rPr>
              <a:t>Office of Equal Opportunity, Access and Title IX Coordination</a:t>
            </a:r>
            <a:endParaRPr lang="en-US" sz="2200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25E75-5238-4703-9CEE-132E84324DF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9230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57200"/>
            <a:ext cx="7620000" cy="5867400"/>
          </a:xfrm>
        </p:spPr>
        <p:txBody>
          <a:bodyPr>
            <a:noAutofit/>
          </a:bodyPr>
          <a:lstStyle/>
          <a:p>
            <a:r>
              <a:rPr lang="en-US" b="1" dirty="0" smtClean="0"/>
              <a:t>DURING</a:t>
            </a:r>
            <a:r>
              <a:rPr lang="en-US" dirty="0" smtClean="0"/>
              <a:t> (campus visit)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25E75-5238-4703-9CEE-132E84324DFE}" type="slidenum">
              <a:rPr lang="en-US" smtClean="0"/>
              <a:t>10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447800"/>
            <a:ext cx="6585514" cy="427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1736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81000"/>
            <a:ext cx="7620000" cy="4800600"/>
          </a:xfrm>
        </p:spPr>
        <p:txBody>
          <a:bodyPr/>
          <a:lstStyle/>
          <a:p>
            <a:r>
              <a:rPr lang="en-US" b="1" dirty="0" smtClean="0"/>
              <a:t>AFTER</a:t>
            </a:r>
          </a:p>
          <a:p>
            <a:pPr lvl="1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25E75-5238-4703-9CEE-132E84324DFE}" type="slidenum">
              <a:rPr lang="en-US" smtClean="0"/>
              <a:t>11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4285" y="1143000"/>
            <a:ext cx="5902365" cy="493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2390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7772400" cy="1143000"/>
          </a:xfrm>
        </p:spPr>
        <p:txBody>
          <a:bodyPr/>
          <a:lstStyle/>
          <a:p>
            <a:r>
              <a:rPr lang="en-US" sz="4000" dirty="0" smtClean="0"/>
              <a:t>Reference Checks</a:t>
            </a:r>
            <a:endParaRPr lang="en-US" sz="4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24075" y="2533650"/>
            <a:ext cx="4286250" cy="28575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25E75-5238-4703-9CEE-132E84324DFE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7322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533400"/>
            <a:ext cx="75438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200" dirty="0" smtClean="0"/>
              <a:t>WHAT </a:t>
            </a:r>
            <a:r>
              <a:rPr lang="en-US" altLang="en-US" sz="2200" dirty="0"/>
              <a:t>NOT TO ASK</a:t>
            </a:r>
            <a:r>
              <a:rPr lang="en-US" altLang="en-US" sz="2200" dirty="0" smtClean="0"/>
              <a:t>:</a:t>
            </a:r>
            <a:endParaRPr lang="en-US" altLang="en-US" sz="2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25E75-5238-4703-9CEE-132E84324DFE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9210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7772400" cy="868362"/>
          </a:xfrm>
        </p:spPr>
        <p:txBody>
          <a:bodyPr/>
          <a:lstStyle/>
          <a:p>
            <a:r>
              <a:rPr lang="en-US" sz="4000" dirty="0" smtClean="0"/>
              <a:t>Making the Offer</a:t>
            </a:r>
            <a:endParaRPr lang="en-US" sz="4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47875" y="2419350"/>
            <a:ext cx="4286250" cy="28575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25E75-5238-4703-9CEE-132E84324DFE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5157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7684062" cy="914400"/>
          </a:xfrm>
        </p:spPr>
        <p:txBody>
          <a:bodyPr/>
          <a:lstStyle/>
          <a:p>
            <a:r>
              <a:rPr lang="en-US" sz="4000" dirty="0" smtClean="0"/>
              <a:t>Record Retention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25E75-5238-4703-9CEE-132E84324DFE}" type="slidenum">
              <a:rPr lang="en-US" smtClean="0"/>
              <a:t>15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932125"/>
            <a:ext cx="6858000" cy="3744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7695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71" y="228600"/>
            <a:ext cx="7620000" cy="1143000"/>
          </a:xfrm>
        </p:spPr>
        <p:txBody>
          <a:bodyPr/>
          <a:lstStyle/>
          <a:p>
            <a:r>
              <a:rPr lang="en-US" sz="4000" dirty="0" smtClean="0"/>
              <a:t>Key Things to Remember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25E75-5238-4703-9CEE-132E84324DFE}" type="slidenum">
              <a:rPr lang="en-US" smtClean="0"/>
              <a:t>16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34470" y="1524000"/>
            <a:ext cx="7361729" cy="252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buFont typeface="Arial" charset="0"/>
              <a:buChar char="•"/>
            </a:pPr>
            <a:r>
              <a:rPr lang="en-US" altLang="en-US" sz="2200" dirty="0"/>
              <a:t>Recognize and understand the serious implications of a search committee, a job description and the ultimate hire</a:t>
            </a:r>
            <a:r>
              <a:rPr lang="en-US" altLang="en-US" sz="2200" dirty="0" smtClean="0"/>
              <a:t>.</a:t>
            </a:r>
          </a:p>
          <a:p>
            <a:pPr>
              <a:lnSpc>
                <a:spcPct val="90000"/>
              </a:lnSpc>
            </a:pPr>
            <a:endParaRPr lang="en-US" altLang="en-US" sz="2200" dirty="0"/>
          </a:p>
          <a:p>
            <a:pPr marL="342900" indent="-342900">
              <a:lnSpc>
                <a:spcPct val="90000"/>
              </a:lnSpc>
              <a:buFont typeface="Arial" charset="0"/>
              <a:buChar char="•"/>
            </a:pPr>
            <a:r>
              <a:rPr lang="en-US" altLang="en-US" sz="2200" dirty="0"/>
              <a:t>Be consistent and transparent in the search process.</a:t>
            </a:r>
          </a:p>
          <a:p>
            <a:pPr>
              <a:lnSpc>
                <a:spcPct val="90000"/>
              </a:lnSpc>
            </a:pPr>
            <a:endParaRPr lang="en-US" altLang="en-US" sz="2200" dirty="0" smtClean="0"/>
          </a:p>
          <a:p>
            <a:pPr marL="342900" indent="-342900">
              <a:lnSpc>
                <a:spcPct val="90000"/>
              </a:lnSpc>
              <a:buFont typeface="Arial" charset="0"/>
              <a:buChar char="•"/>
            </a:pPr>
            <a:r>
              <a:rPr lang="en-US" altLang="en-US" sz="2200" dirty="0" smtClean="0"/>
              <a:t>If </a:t>
            </a:r>
            <a:r>
              <a:rPr lang="en-US" altLang="en-US" sz="2200" dirty="0"/>
              <a:t>unsure of an issue during the process, stop the process and seek assistance from the appropriate office. </a:t>
            </a:r>
          </a:p>
          <a:p>
            <a:pPr lvl="2">
              <a:lnSpc>
                <a:spcPct val="90000"/>
              </a:lnSpc>
            </a:pPr>
            <a:r>
              <a:rPr lang="en-US" altLang="en-US" sz="2200" dirty="0"/>
              <a:t>Dean’s Office, Provost, HR, </a:t>
            </a:r>
            <a:r>
              <a:rPr lang="en-US" altLang="en-US" sz="2200" dirty="0" smtClean="0"/>
              <a:t>EOA, Legal Counsel, </a:t>
            </a:r>
            <a:r>
              <a:rPr lang="en-US" altLang="en-US" sz="2200" dirty="0"/>
              <a:t>etc…</a:t>
            </a:r>
          </a:p>
        </p:txBody>
      </p:sp>
    </p:spTree>
    <p:extLst>
      <p:ext uri="{BB962C8B-B14F-4D97-AF65-F5344CB8AC3E}">
        <p14:creationId xmlns:p14="http://schemas.microsoft.com/office/powerpoint/2010/main" val="924177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4117" y="1676400"/>
            <a:ext cx="7666529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200" b="1" dirty="0"/>
              <a:t>Office of </a:t>
            </a:r>
            <a:r>
              <a:rPr lang="en-US" altLang="en-US" sz="2200" b="1" dirty="0" smtClean="0"/>
              <a:t>Equal Opportunity, Access and Title IX Coordination</a:t>
            </a:r>
            <a:endParaRPr lang="en-US" altLang="en-US" sz="2200" b="1" dirty="0"/>
          </a:p>
          <a:p>
            <a:pPr lvl="1" algn="ctr"/>
            <a:r>
              <a:rPr lang="en-US" altLang="en-US" sz="2200" b="1" dirty="0"/>
              <a:t>650-2333 </a:t>
            </a:r>
            <a:endParaRPr lang="en-US" altLang="en-US" sz="2200" b="1" dirty="0" smtClean="0"/>
          </a:p>
          <a:p>
            <a:pPr lvl="1" algn="ctr"/>
            <a:endParaRPr lang="en-US" altLang="en-US" sz="2200" b="1" dirty="0"/>
          </a:p>
          <a:p>
            <a:pPr algn="ctr"/>
            <a:r>
              <a:rPr lang="en-US" altLang="en-US" sz="2200" b="1" dirty="0"/>
              <a:t>Office of Human Resources</a:t>
            </a:r>
          </a:p>
          <a:p>
            <a:pPr lvl="1" algn="ctr"/>
            <a:r>
              <a:rPr lang="en-US" altLang="en-US" sz="2200" b="1" dirty="0" smtClean="0"/>
              <a:t>650-2190</a:t>
            </a:r>
          </a:p>
          <a:p>
            <a:pPr lvl="1" algn="ctr"/>
            <a:endParaRPr lang="en-US" altLang="en-US" sz="2200" b="1" dirty="0"/>
          </a:p>
          <a:p>
            <a:pPr algn="ctr"/>
            <a:r>
              <a:rPr lang="en-US" altLang="en-US" sz="2200" b="1" dirty="0"/>
              <a:t>Office of the General Counsel</a:t>
            </a:r>
          </a:p>
          <a:p>
            <a:pPr lvl="1" algn="ctr"/>
            <a:r>
              <a:rPr lang="en-US" altLang="en-US" sz="2200" b="1" dirty="0" smtClean="0"/>
              <a:t>650-2514</a:t>
            </a:r>
          </a:p>
          <a:p>
            <a:pPr lvl="1" algn="ctr"/>
            <a:endParaRPr lang="en-US" altLang="en-US" sz="2200" b="1" dirty="0"/>
          </a:p>
          <a:p>
            <a:pPr lvl="1" algn="ctr"/>
            <a:r>
              <a:rPr lang="en-US" altLang="en-US" sz="2200" b="1" dirty="0" smtClean="0"/>
              <a:t>Office of </a:t>
            </a:r>
            <a:r>
              <a:rPr lang="en-US" sz="2200" b="1" dirty="0"/>
              <a:t>Office of Institutional Diversity and Inclusion</a:t>
            </a:r>
          </a:p>
          <a:p>
            <a:pPr lvl="1" algn="ctr"/>
            <a:r>
              <a:rPr lang="en-US" altLang="en-US" sz="2200" b="1" dirty="0" smtClean="0"/>
              <a:t>650-5382</a:t>
            </a:r>
            <a:endParaRPr lang="en-US" altLang="en-US" sz="2200" b="1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600" y="228600"/>
            <a:ext cx="7725871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Resources for Search Committees</a:t>
            </a:r>
            <a:endParaRPr lang="en-US" sz="4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25E75-5238-4703-9CEE-132E84324DFE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563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7772400" cy="1143000"/>
          </a:xfrm>
        </p:spPr>
        <p:txBody>
          <a:bodyPr/>
          <a:lstStyle/>
          <a:p>
            <a:r>
              <a:rPr lang="en-US" sz="4000" dirty="0" smtClean="0"/>
              <a:t>What We Will Cover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76200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Legal Standards in the Hiring Process</a:t>
            </a:r>
          </a:p>
          <a:p>
            <a:r>
              <a:rPr lang="en-US" dirty="0" smtClean="0"/>
              <a:t>Recruitment Requirements</a:t>
            </a:r>
          </a:p>
          <a:p>
            <a:r>
              <a:rPr lang="en-US" dirty="0"/>
              <a:t>Advertising for an Excellent and Diverse Pool of </a:t>
            </a:r>
            <a:r>
              <a:rPr lang="en-US" dirty="0" smtClean="0"/>
              <a:t>Candidates</a:t>
            </a:r>
          </a:p>
          <a:p>
            <a:r>
              <a:rPr lang="en-US" dirty="0"/>
              <a:t>Tips and Guidelines For Building A Diverse Pool of </a:t>
            </a:r>
            <a:r>
              <a:rPr lang="en-US" dirty="0" smtClean="0"/>
              <a:t>Candidates</a:t>
            </a:r>
          </a:p>
          <a:p>
            <a:r>
              <a:rPr lang="en-US" dirty="0"/>
              <a:t>Ensuring a Fair and Thorough Review of </a:t>
            </a:r>
            <a:r>
              <a:rPr lang="en-US" dirty="0" smtClean="0"/>
              <a:t>Candidates</a:t>
            </a:r>
          </a:p>
          <a:p>
            <a:r>
              <a:rPr lang="en-US" dirty="0"/>
              <a:t>Starting the Interview </a:t>
            </a:r>
            <a:r>
              <a:rPr lang="en-US" dirty="0" smtClean="0"/>
              <a:t>Process</a:t>
            </a:r>
          </a:p>
          <a:p>
            <a:r>
              <a:rPr lang="en-US" dirty="0" smtClean="0"/>
              <a:t>Reference Checks</a:t>
            </a:r>
          </a:p>
          <a:p>
            <a:r>
              <a:rPr lang="en-US" dirty="0" smtClean="0"/>
              <a:t>Making the Offer</a:t>
            </a:r>
          </a:p>
          <a:p>
            <a:r>
              <a:rPr lang="en-US" dirty="0" smtClean="0"/>
              <a:t>Record Retention</a:t>
            </a:r>
          </a:p>
          <a:p>
            <a:r>
              <a:rPr lang="en-US" dirty="0" smtClean="0"/>
              <a:t>Key Things to Remember</a:t>
            </a:r>
          </a:p>
          <a:p>
            <a:r>
              <a:rPr lang="en-US" dirty="0" smtClean="0"/>
              <a:t>Resources for Search Committees</a:t>
            </a:r>
          </a:p>
          <a:p>
            <a:endParaRPr lang="en-US" sz="24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25E75-5238-4703-9CEE-132E84324DF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750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229600" cy="1173162"/>
          </a:xfrm>
        </p:spPr>
        <p:txBody>
          <a:bodyPr/>
          <a:lstStyle/>
          <a:p>
            <a:pPr algn="ctr"/>
            <a:r>
              <a:rPr lang="en-US" sz="4000" dirty="0" smtClean="0"/>
              <a:t>Legal Standards in Hiring Process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7924800" cy="5181600"/>
          </a:xfrm>
        </p:spPr>
        <p:txBody>
          <a:bodyPr>
            <a:normAutofit/>
          </a:bodyPr>
          <a:lstStyle/>
          <a:p>
            <a:pPr lvl="1">
              <a:lnSpc>
                <a:spcPct val="90000"/>
              </a:lnSpc>
            </a:pPr>
            <a:endParaRPr lang="en-US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25E75-5238-4703-9CEE-132E84324DFE}" type="slidenum">
              <a:rPr lang="en-US" smtClean="0"/>
              <a:t>3</a:t>
            </a:fld>
            <a:endParaRPr lang="en-US" dirty="0"/>
          </a:p>
        </p:txBody>
      </p:sp>
      <p:pic>
        <p:nvPicPr>
          <p:cNvPr id="1026" name="Picture 2" descr="Image result for legal standar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216" y="1484243"/>
            <a:ext cx="5884368" cy="4528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4852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/>
              <a:t>Recruitment Goals and Requirements 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25E75-5238-4703-9CEE-132E84324DFE}" type="slidenum">
              <a:rPr lang="en-US" smtClean="0"/>
              <a:t>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966120"/>
            <a:ext cx="7188799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10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/>
              <a:t>Advertising for an Excellent and Diverse Pool of Candidates</a:t>
            </a:r>
            <a:endParaRPr lang="en-US" sz="4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33512" y="1997086"/>
            <a:ext cx="6276975" cy="409924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25E75-5238-4703-9CEE-132E84324DF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694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/>
              <a:t>Tips and Guidelines For Building A Diverse Pool of Candidates</a:t>
            </a:r>
            <a:endParaRPr lang="en-US" sz="4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74963" y="2355231"/>
            <a:ext cx="6194073" cy="329212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25E75-5238-4703-9CEE-132E84324DF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830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21055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/>
              <a:t>Ensuring a Fair and Thorough Review of Candidates</a:t>
            </a:r>
            <a:endParaRPr lang="en-US" sz="4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52600" y="1524000"/>
            <a:ext cx="5071269" cy="507126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25E75-5238-4703-9CEE-132E84324DF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323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7696200" cy="838200"/>
          </a:xfrm>
        </p:spPr>
        <p:txBody>
          <a:bodyPr/>
          <a:lstStyle/>
          <a:p>
            <a:pPr algn="ctr"/>
            <a:r>
              <a:rPr lang="en-US" sz="4000" dirty="0" smtClean="0"/>
              <a:t>Starting the Interview Process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54765"/>
            <a:ext cx="7696200" cy="5850835"/>
          </a:xfrm>
        </p:spPr>
        <p:txBody>
          <a:bodyPr>
            <a:normAutofit/>
          </a:bodyPr>
          <a:lstStyle/>
          <a:p>
            <a:pPr marL="41148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25E75-5238-4703-9CEE-132E84324DFE}" type="slidenum">
              <a:rPr lang="en-US" smtClean="0"/>
              <a:t>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0750" y="1643062"/>
            <a:ext cx="4762500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4525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25E75-5238-4703-9CEE-132E84324DFE}" type="slidenum">
              <a:rPr lang="en-US" smtClean="0"/>
              <a:t>9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609600"/>
            <a:ext cx="7848600" cy="5105400"/>
          </a:xfrm>
        </p:spPr>
        <p:txBody>
          <a:bodyPr>
            <a:normAutofit/>
          </a:bodyPr>
          <a:lstStyle/>
          <a:p>
            <a:r>
              <a:rPr lang="en-US" sz="2400" b="1" dirty="0"/>
              <a:t>DURING</a:t>
            </a:r>
            <a:r>
              <a:rPr lang="en-US" sz="2400" dirty="0"/>
              <a:t> (telephone)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500" y="2076450"/>
            <a:ext cx="4191000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4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12027</TotalTime>
  <Words>1587</Words>
  <Application>Microsoft Office PowerPoint</Application>
  <PresentationFormat>On-screen Show (4:3)</PresentationFormat>
  <Paragraphs>182</Paragraphs>
  <Slides>17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Guidelines for Recruiting and Retaining A Diverse Workforce – Embracing Diversity, Inclusion and Compliance  </vt:lpstr>
      <vt:lpstr>What We Will Cover</vt:lpstr>
      <vt:lpstr>Legal Standards in Hiring Process</vt:lpstr>
      <vt:lpstr>Recruitment Goals and Requirements </vt:lpstr>
      <vt:lpstr>Advertising for an Excellent and Diverse Pool of Candidates</vt:lpstr>
      <vt:lpstr>Tips and Guidelines For Building A Diverse Pool of Candidates</vt:lpstr>
      <vt:lpstr>Ensuring a Fair and Thorough Review of Candidates</vt:lpstr>
      <vt:lpstr>Starting the Interview Process</vt:lpstr>
      <vt:lpstr>PowerPoint Presentation</vt:lpstr>
      <vt:lpstr>PowerPoint Presentation</vt:lpstr>
      <vt:lpstr>PowerPoint Presentation</vt:lpstr>
      <vt:lpstr>Reference Checks</vt:lpstr>
      <vt:lpstr>PowerPoint Presentation</vt:lpstr>
      <vt:lpstr>Making the Offer</vt:lpstr>
      <vt:lpstr>Record Retention</vt:lpstr>
      <vt:lpstr>Key Things to Remember</vt:lpstr>
      <vt:lpstr>PowerPoint Presentation</vt:lpstr>
    </vt:vector>
  </TitlesOfParts>
  <Company>SIUE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Venessa Brown</dc:creator>
  <cp:lastModifiedBy>Ball, Jamie</cp:lastModifiedBy>
  <cp:revision>47</cp:revision>
  <cp:lastPrinted>2014-08-07T18:17:07Z</cp:lastPrinted>
  <dcterms:created xsi:type="dcterms:W3CDTF">2014-06-16T17:35:27Z</dcterms:created>
  <dcterms:modified xsi:type="dcterms:W3CDTF">2018-07-19T16:19:28Z</dcterms:modified>
</cp:coreProperties>
</file>