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17"/>
  </p:notesMasterIdLst>
  <p:sldIdLst>
    <p:sldId id="257" r:id="rId2"/>
    <p:sldId id="258" r:id="rId3"/>
    <p:sldId id="268" r:id="rId4"/>
    <p:sldId id="265" r:id="rId5"/>
    <p:sldId id="264" r:id="rId6"/>
    <p:sldId id="260" r:id="rId7"/>
    <p:sldId id="267" r:id="rId8"/>
    <p:sldId id="272" r:id="rId9"/>
    <p:sldId id="273" r:id="rId10"/>
    <p:sldId id="276" r:id="rId11"/>
    <p:sldId id="275" r:id="rId12"/>
    <p:sldId id="282" r:id="rId13"/>
    <p:sldId id="280" r:id="rId14"/>
    <p:sldId id="28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A761F5-E18F-4F7B-698B-D9BBE7A24191}" v="5" dt="2020-05-01T17:13:07.742"/>
    <p1510:client id="{C827EF04-406A-4F0D-5AED-46BC66BBC441}" v="77" dt="2020-05-01T16:02:04.525"/>
    <p1510:client id="{C896F4A7-7A59-7957-EA64-EB91053F85AE}" v="2" dt="2020-04-30T16:40:47.729"/>
    <p1510:client id="{F8DEF8A9-F7CE-32D8-E881-EA8AC3949DEE}" v="13" dt="2020-05-01T05:37:08.7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61399-D55D-4B59-AABE-DD87B1D1D2DD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847D2-9B94-4741-BB85-209FEA8D8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B5AA-A4FC-4C24-8CAA-0EBA1E128333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8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C293-F3AA-4125-AFFE-184D666149CE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74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7377-B5B9-49D0-9C03-389537969ABC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3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B2E-3CB2-408D-933D-13B33BDAB792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54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41D0-E8A7-4D48-B91D-E2D62E980420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80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C3DC4-C180-4346-ACD7-69F055485047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0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5D48-D132-4B4A-8567-35AA53B0C853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5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650F9-C6F6-4A4A-BCBD-9379BB6F6992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8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98B3-E92B-46B5-8A93-BF8A11A0E408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8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97690-ED9E-4F12-9C35-91DCA1ADE787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1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F17063-1F65-4C44-B825-D9FA5BA383D9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7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4136-4504-4B3C-8148-47D21329F654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991D148-5D77-4566-8D95-709E63E673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0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1A7A-925A-4A6D-A031-D91465A38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5050"/>
          </a:xfrm>
        </p:spPr>
        <p:txBody>
          <a:bodyPr>
            <a:normAutofit/>
          </a:bodyPr>
          <a:lstStyle/>
          <a:p>
            <a:r>
              <a:rPr lang="en-US" sz="3200"/>
              <a:t>Senior Design final</a:t>
            </a:r>
            <a:br>
              <a:rPr lang="en-US" sz="3200"/>
            </a:br>
            <a:r>
              <a:rPr lang="en-US" sz="3200"/>
              <a:t>Rockford Hospital Pedestrian Link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0C687-C7D6-4253-B955-80B10FB80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Cannon Design</a:t>
            </a:r>
          </a:p>
          <a:p>
            <a:r>
              <a:rPr lang="en-US"/>
              <a:t>Jacob Savage, Grace Melton, Daniel Smith, and </a:t>
            </a:r>
            <a:r>
              <a:rPr lang="en-US" err="1"/>
              <a:t>Marcassja</a:t>
            </a:r>
            <a:r>
              <a:rPr lang="en-US"/>
              <a:t> Vaughn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C30260C2-3F6D-4325-9619-D2D3F1022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476" y="255549"/>
            <a:ext cx="1319561" cy="13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0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C9F2-97EE-4B36-A51B-5E2E3BA6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Drawings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B277-4059-484A-817D-B2E22C19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Using AutoCAD software</a:t>
            </a:r>
          </a:p>
          <a:p>
            <a:r>
              <a:rPr lang="en-US"/>
              <a:t>Foundation Plan (Foundation Cross-section Drawing)</a:t>
            </a:r>
          </a:p>
          <a:p>
            <a:r>
              <a:rPr lang="en-US"/>
              <a:t>Bridge Floor/Deck Plan</a:t>
            </a:r>
          </a:p>
          <a:p>
            <a:r>
              <a:rPr lang="en-US"/>
              <a:t>Bridge Roof Plan</a:t>
            </a:r>
          </a:p>
          <a:p>
            <a:r>
              <a:rPr lang="en-US">
                <a:ea typeface="+mn-lt"/>
                <a:cs typeface="+mn-lt"/>
              </a:rPr>
              <a:t>Bridge Truss Elevation Plan</a:t>
            </a:r>
            <a:endParaRPr lang="en-US"/>
          </a:p>
          <a:p>
            <a:r>
              <a:rPr lang="en-US"/>
              <a:t>Bridge supporting Column Plan</a:t>
            </a:r>
          </a:p>
          <a:p>
            <a:r>
              <a:rPr lang="en-US"/>
              <a:t>Bridge Foundation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52802-9C2B-4AFF-A1A5-30C1C6E6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EB39CF0-1614-4FE8-AE9B-4503A67D5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Foundation Plan and Detail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8F082-1816-42A3-B289-C8EB6F07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991D148-5D77-4566-8D95-709E63E67364}" type="slidenum">
              <a:rPr lang="en-US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12" name="Picture 12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706AF613-6751-4D87-BA2B-C6FD279E86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79806" y="2697815"/>
            <a:ext cx="5893916" cy="2445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CD003-6123-4E03-AB38-80CABD8306EC}"/>
              </a:ext>
            </a:extLst>
          </p:cNvPr>
          <p:cNvSpPr txBox="1"/>
          <p:nvPr/>
        </p:nvSpPr>
        <p:spPr>
          <a:xfrm>
            <a:off x="1345721" y="1978325"/>
            <a:ext cx="50148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7" descr="A picture containing green, screen, standing, clock&#10;&#10;Description generated with very high confidence">
            <a:extLst>
              <a:ext uri="{FF2B5EF4-FFF2-40B4-BE49-F238E27FC236}">
                <a16:creationId xmlns:a16="http://schemas.microsoft.com/office/drawing/2014/main" id="{061F5621-CFBA-4BAC-99B3-E70FB77C05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92866" y="2158891"/>
            <a:ext cx="4788925" cy="3819782"/>
          </a:xfrm>
        </p:spPr>
      </p:pic>
    </p:spTree>
    <p:extLst>
      <p:ext uri="{BB962C8B-B14F-4D97-AF65-F5344CB8AC3E}">
        <p14:creationId xmlns:p14="http://schemas.microsoft.com/office/powerpoint/2010/main" val="236001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4C8E-DE9C-438B-A656-DDB802F9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Bridge Floor/Deck Plan &amp; roof Plan</a:t>
            </a:r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9223C24-FBDA-409A-91B7-9AEFCB9655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5857" y="2065403"/>
            <a:ext cx="6660441" cy="2116335"/>
          </a:xfr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D740ED8-495E-477F-8199-3A02AA0C0A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90823" y="4379772"/>
            <a:ext cx="6620336" cy="234618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E70D3-5949-4074-A59D-148ADAC97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7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FFEAFE-F16A-4EE7-98A7-5BABAF778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017" y="773204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Bridge Truss Elevation Plan &amp;</a:t>
            </a:r>
            <a:br>
              <a:rPr lang="en-US"/>
            </a:br>
            <a:r>
              <a:rPr lang="en-US">
                <a:ea typeface="+mj-lt"/>
                <a:cs typeface="+mj-lt"/>
              </a:rPr>
              <a:t>Bridge supporting Column Plan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9A7C3-A5A9-4A48-8BAA-897DF51A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9991D148-5D77-4566-8D95-709E63E67364}" type="slidenum">
              <a:rPr lang="en-US" smtClean="0"/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90D9D6F-4920-4AEF-A6A1-C53B2DB62B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2786" y="4856928"/>
            <a:ext cx="6928444" cy="1999050"/>
          </a:xfrm>
          <a:prstGeom prst="rect">
            <a:avLst/>
          </a:prstGeom>
        </p:spPr>
      </p:pic>
      <p:pic>
        <p:nvPicPr>
          <p:cNvPr id="3" name="Picture 3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8FB6DDF3-C82C-459A-82D9-2DD90D793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605" y="2017937"/>
            <a:ext cx="5509363" cy="344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4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C2085-CB48-4224-A7BB-19A9C818E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D5DF-86FA-4E8C-8DDD-794CA3F4C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Thank you to Cannon Design and especially our host engineer, Kurt Bloch, for providing guidance during this project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Through this project we designed a pedestrian link bridge using engineering practices, codes, and technologies to span between two hospital buildings, that is equipped to withstand all potential forces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16A94-4217-448E-A4C9-B78441BF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53F6-1C27-4815-A6B3-57300FD8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                </a:t>
            </a:r>
            <a:r>
              <a:rPr lang="en-US" sz="6000"/>
              <a:t>Questions???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636BE-2B18-4E17-8AD7-D01D47F0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D59CF9E-1B24-4042-8B0D-5BA83BAC1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83DA-D4CA-4EE3-8A1F-88E02E96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en-US"/>
              <a:t>Project Location: Rockford Il</a:t>
            </a:r>
          </a:p>
          <a:p>
            <a:r>
              <a:rPr lang="en-US"/>
              <a:t>Project Type: Pedestrian Bridge</a:t>
            </a:r>
          </a:p>
          <a:p>
            <a:r>
              <a:rPr lang="en-US"/>
              <a:t>Type of Bridge: Steel Truss</a:t>
            </a:r>
          </a:p>
          <a:p>
            <a:r>
              <a:rPr lang="en-US"/>
              <a:t>Host Company: Cannon Design in St. Louis</a:t>
            </a:r>
          </a:p>
          <a:p>
            <a:pPr lvl="1"/>
            <a:r>
              <a:rPr lang="en-US"/>
              <a:t>Lead: Kurt Bloch 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0C1AEE-0C02-4AC7-808C-A56F5C7B4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7" t="18819" r="7884" b="15129"/>
          <a:stretch/>
        </p:blipFill>
        <p:spPr>
          <a:xfrm>
            <a:off x="6094411" y="1712086"/>
            <a:ext cx="5549913" cy="31496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B89D0-E9E5-4569-91EB-7AE68998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1E8EC89-86BC-4558-B010-53DF36A5A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CCCDDFF-B9CC-494C-8BEE-2451CD79A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35237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6F18A1E-EFC9-4863-BDEB-EE2E11C60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3525184" cy="1049235"/>
          </a:xfrm>
        </p:spPr>
        <p:txBody>
          <a:bodyPr>
            <a:normAutofit/>
          </a:bodyPr>
          <a:lstStyle/>
          <a:p>
            <a:r>
              <a:rPr lang="en-US" sz="2700"/>
              <a:t>Structural loads</a:t>
            </a:r>
            <a:br>
              <a:rPr lang="en-US" sz="2700"/>
            </a:br>
            <a:r>
              <a:rPr lang="en-US" sz="2700"/>
              <a:t>Gravity 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0B5C0-EF10-4DD2-ADD2-21C6D2C9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991D148-5D77-4566-8D95-709E63E6736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977EF3-E0BF-4719-9C15-8564B7D68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800A4-E4FA-443D-BC96-C405E7701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23" y="2015732"/>
            <a:ext cx="4728341" cy="430284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/>
              <a:t>Dead Load</a:t>
            </a:r>
          </a:p>
          <a:p>
            <a:pPr lvl="1">
              <a:lnSpc>
                <a:spcPct val="110000"/>
              </a:lnSpc>
            </a:pPr>
            <a:r>
              <a:rPr lang="en-US"/>
              <a:t>Floor: </a:t>
            </a:r>
            <a:r>
              <a:rPr lang="en-US">
                <a:ea typeface="+mn-lt"/>
                <a:cs typeface="+mn-lt"/>
              </a:rPr>
              <a:t> floor slabs, extra concrete, &amp; MEP</a:t>
            </a:r>
          </a:p>
          <a:p>
            <a:pPr lvl="1">
              <a:lnSpc>
                <a:spcPct val="110000"/>
              </a:lnSpc>
            </a:pPr>
            <a:r>
              <a:rPr lang="en-US"/>
              <a:t>Roof: </a:t>
            </a:r>
            <a:r>
              <a:rPr lang="en-US">
                <a:ea typeface="+mn-lt"/>
                <a:cs typeface="+mn-lt"/>
              </a:rPr>
              <a:t>deck, plywood, insulation, MEP</a:t>
            </a:r>
          </a:p>
          <a:p>
            <a:pPr lvl="1">
              <a:lnSpc>
                <a:spcPct val="110000"/>
              </a:lnSpc>
            </a:pPr>
            <a:r>
              <a:rPr lang="en-US">
                <a:ea typeface="+mn-lt"/>
                <a:cs typeface="+mn-lt"/>
              </a:rPr>
              <a:t>Curtain wall</a:t>
            </a:r>
          </a:p>
          <a:p>
            <a:pPr>
              <a:lnSpc>
                <a:spcPct val="110000"/>
              </a:lnSpc>
            </a:pPr>
            <a:r>
              <a:rPr lang="en-US" sz="1800" b="1">
                <a:ea typeface="+mn-lt"/>
                <a:cs typeface="+mn-lt"/>
              </a:rPr>
              <a:t>Live Load</a:t>
            </a:r>
          </a:p>
          <a:p>
            <a:pPr lvl="1">
              <a:lnSpc>
                <a:spcPct val="110000"/>
              </a:lnSpc>
            </a:pPr>
            <a:r>
              <a:rPr lang="en-US">
                <a:ea typeface="+mn-lt"/>
                <a:cs typeface="+mn-lt"/>
              </a:rPr>
              <a:t>Lobby &amp; Roof live load</a:t>
            </a:r>
          </a:p>
          <a:p>
            <a:r>
              <a:rPr lang="en-US" sz="1800" b="1">
                <a:ea typeface="+mn-lt"/>
                <a:cs typeface="+mn-lt"/>
              </a:rPr>
              <a:t>Snow load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Includes snow drift</a:t>
            </a:r>
          </a:p>
          <a:p>
            <a:pPr lvl="2"/>
            <a:r>
              <a:rPr lang="en-US" sz="1800">
                <a:ea typeface="+mn-lt"/>
                <a:cs typeface="+mn-lt"/>
              </a:rPr>
              <a:t>Snow drift length = 6.25'</a:t>
            </a:r>
            <a:endParaRPr lang="en-US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DC397C-2B77-4200-B02F-47CA26CA2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AFA304-05B8-441F-BA73-B92E08BD6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E2B14EA3-D625-4F5E-BFD3-2F59D0D6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457" y="3506117"/>
            <a:ext cx="3345032" cy="25282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6650AB-8FC1-4DB0-852F-0742D2C08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457" y="295041"/>
            <a:ext cx="3076644" cy="24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E4F4A-A102-4C2B-BF77-881954B5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5229987" cy="1049235"/>
          </a:xfrm>
        </p:spPr>
        <p:txBody>
          <a:bodyPr>
            <a:normAutofit/>
          </a:bodyPr>
          <a:lstStyle/>
          <a:p>
            <a:r>
              <a:rPr lang="en-US" sz="2800"/>
              <a:t>Structural loads</a:t>
            </a:r>
            <a:br>
              <a:rPr lang="en-US" sz="2800"/>
            </a:br>
            <a:r>
              <a:rPr lang="en-US" sz="2800"/>
              <a:t>lateral Loads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2F712-3A34-4125-8644-9451EC6F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604" y="2158607"/>
            <a:ext cx="4325113" cy="4074172"/>
          </a:xfrm>
        </p:spPr>
        <p:txBody>
          <a:bodyPr>
            <a:normAutofit/>
          </a:bodyPr>
          <a:lstStyle/>
          <a:p>
            <a:r>
              <a:rPr lang="en-US" sz="1800" b="1">
                <a:ea typeface="+mn-lt"/>
                <a:cs typeface="+mn-lt"/>
              </a:rPr>
              <a:t>Wind Load</a:t>
            </a:r>
          </a:p>
          <a:p>
            <a:pPr lvl="1"/>
            <a:r>
              <a:rPr lang="en-US">
                <a:ea typeface="+mn-lt"/>
                <a:cs typeface="+mn-lt"/>
              </a:rPr>
              <a:t>MWFRS</a:t>
            </a:r>
          </a:p>
          <a:p>
            <a:pPr lvl="1"/>
            <a:r>
              <a:rPr lang="en-US">
                <a:ea typeface="+mn-lt"/>
                <a:cs typeface="+mn-lt"/>
              </a:rPr>
              <a:t>Risk Category IV </a:t>
            </a:r>
            <a:endParaRPr lang="en-US" sz="1600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Determines wind pressure, p </a:t>
            </a:r>
          </a:p>
          <a:p>
            <a:pPr lvl="2"/>
            <a:r>
              <a:rPr lang="en-US" sz="1800">
                <a:ea typeface="+mn-lt"/>
                <a:cs typeface="+mn-lt"/>
              </a:rPr>
              <a:t>Enclosed buildings and parapets</a:t>
            </a:r>
          </a:p>
          <a:p>
            <a:r>
              <a:rPr lang="en-US" b="1">
                <a:ea typeface="+mn-lt"/>
                <a:cs typeface="+mn-lt"/>
              </a:rPr>
              <a:t>Seismic Load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>
                <a:ea typeface="+mn-lt"/>
                <a:cs typeface="+mn-lt"/>
              </a:rPr>
              <a:t>Equivalent Lateral Force (ELF)</a:t>
            </a:r>
          </a:p>
          <a:p>
            <a:pPr lvl="1"/>
            <a:r>
              <a:rPr lang="en-US"/>
              <a:t>Spectral response acceleration parameters</a:t>
            </a:r>
          </a:p>
          <a:p>
            <a:pPr marL="457200" lvl="1" indent="0">
              <a:buNone/>
            </a:pPr>
            <a:endParaRPr lang="en-US"/>
          </a:p>
          <a:p>
            <a:pPr lvl="1"/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BC16D-F1DE-47F9-88BA-B0353776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A1850C3-4D99-49DC-952C-1B9917011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243" y="2160764"/>
            <a:ext cx="2874504" cy="1918821"/>
          </a:xfrm>
          <a:prstGeom prst="rect">
            <a:avLst/>
          </a:prstGeom>
        </p:spPr>
      </p:pic>
      <p:pic>
        <p:nvPicPr>
          <p:cNvPr id="12" name="Picture 13" descr="A picture containing crane&#10;&#10;Description generated with very high confidence">
            <a:extLst>
              <a:ext uri="{FF2B5EF4-FFF2-40B4-BE49-F238E27FC236}">
                <a16:creationId xmlns:a16="http://schemas.microsoft.com/office/drawing/2014/main" id="{06A31F85-3428-4578-8900-BAAF7EBF0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52" y="4246414"/>
            <a:ext cx="2489933" cy="1933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E2159-1B63-443E-B9B1-A64871A9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0614" y="2895856"/>
            <a:ext cx="2951215" cy="23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87"/>
    </mc:Choice>
    <mc:Fallback xmlns="">
      <p:transition spd="slow" advTm="1241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99031BB-6FA5-4581-8CD4-89F4404D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err="1"/>
              <a:t>risa</a:t>
            </a:r>
            <a:r>
              <a:rPr lang="en-US"/>
              <a:t> model &amp; </a:t>
            </a:r>
            <a:br>
              <a:rPr lang="en-US"/>
            </a:br>
            <a:r>
              <a:rPr lang="en-US"/>
              <a:t>load application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97403-6620-4178-81B9-91C119BF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991D148-5D77-4566-8D95-709E63E6736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EB60-EC51-46C0-9EE2-D59EBCF4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106" y="1263257"/>
            <a:ext cx="5580737" cy="47745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>
                <a:ea typeface="+mn-lt"/>
                <a:cs typeface="+mn-lt"/>
              </a:rPr>
              <a:t>Place nodes at member connections</a:t>
            </a:r>
          </a:p>
          <a:p>
            <a:r>
              <a:rPr lang="en-US" sz="1800">
                <a:ea typeface="+mn-lt"/>
                <a:cs typeface="+mn-lt"/>
              </a:rPr>
              <a:t>Create section sets with desired materials</a:t>
            </a:r>
          </a:p>
          <a:p>
            <a:r>
              <a:rPr lang="en-US" sz="1800">
                <a:ea typeface="+mn-lt"/>
                <a:cs typeface="+mn-lt"/>
              </a:rPr>
              <a:t>Place members by connecting to nodes</a:t>
            </a:r>
          </a:p>
          <a:p>
            <a:pPr>
              <a:lnSpc>
                <a:spcPct val="110000"/>
              </a:lnSpc>
            </a:pPr>
            <a:r>
              <a:rPr lang="en-US" sz="1800"/>
              <a:t>Used calculated area loads and converted them to member or point loads based on tributary areas covered &amp; place loads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/>
              <a:t>Gravity applied vertically (distributed member loads)</a:t>
            </a:r>
          </a:p>
          <a:p>
            <a:pPr lvl="1">
              <a:lnSpc>
                <a:spcPct val="110000"/>
              </a:lnSpc>
            </a:pPr>
            <a:r>
              <a:rPr lang="en-US"/>
              <a:t>Lateral applied perpendicular (joint load and acceleration)</a:t>
            </a:r>
          </a:p>
          <a:p>
            <a:pPr>
              <a:lnSpc>
                <a:spcPct val="110000"/>
              </a:lnSpc>
            </a:pPr>
            <a:r>
              <a:rPr lang="en-US" sz="1800"/>
              <a:t>Build the LRFD &amp; ASD load cases in load combinations, giving each load a factor </a:t>
            </a:r>
          </a:p>
          <a:p>
            <a:pPr>
              <a:lnSpc>
                <a:spcPct val="110000"/>
              </a:lnSpc>
            </a:pPr>
            <a:r>
              <a:rPr lang="en-US" sz="1800"/>
              <a:t>Solve the model and start analyzing the results!</a:t>
            </a: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21FE63E-8C7B-4DC6-9E45-2A3F7900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6" y="2396727"/>
            <a:ext cx="5972962" cy="35549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77"/>
    </mc:Choice>
    <mc:Fallback xmlns="">
      <p:transition spd="slow" advTm="8217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01B1-C38C-4159-9440-041B7C41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Risa models</a:t>
            </a:r>
            <a:br>
              <a:rPr lang="en-US"/>
            </a:br>
            <a:r>
              <a:rPr lang="en-US" sz="2800"/>
              <a:t>original &amp; Economic models</a:t>
            </a:r>
            <a:endParaRPr lang="en-US"/>
          </a:p>
        </p:txBody>
      </p:sp>
      <p:pic>
        <p:nvPicPr>
          <p:cNvPr id="5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DF75DFE-D8A6-448D-A1AB-83A0C33152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3211" r="15981" b="582"/>
          <a:stretch/>
        </p:blipFill>
        <p:spPr>
          <a:xfrm>
            <a:off x="52484" y="4438204"/>
            <a:ext cx="3116715" cy="2388461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16513-482C-499A-8977-09CE56B8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3F796-956E-45EA-9612-34C6593606E2}"/>
              </a:ext>
            </a:extLst>
          </p:cNvPr>
          <p:cNvSpPr txBox="1"/>
          <p:nvPr/>
        </p:nvSpPr>
        <p:spPr>
          <a:xfrm>
            <a:off x="476250" y="2057400"/>
            <a:ext cx="4962525" cy="1991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/>
              <a:t>Pros</a:t>
            </a:r>
          </a:p>
          <a:p>
            <a:pPr marL="742950" lvl="1" indent="-285750">
              <a:lnSpc>
                <a:spcPct val="120000"/>
              </a:lnSpc>
              <a:spcBef>
                <a:spcPts val="500"/>
              </a:spcBef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Smaller tributary areas for loads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/>
              <a:t>Cons</a:t>
            </a:r>
            <a:endParaRPr lang="en-US">
              <a:ea typeface="+mn-lt"/>
              <a:cs typeface="+mn-lt"/>
            </a:endParaRPr>
          </a:p>
          <a:p>
            <a:pPr marL="971550" lvl="1" indent="-285750">
              <a:lnSpc>
                <a:spcPct val="12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Too many members/joints</a:t>
            </a:r>
            <a:endParaRPr lang="en-US">
              <a:ea typeface="+mn-lt"/>
              <a:cs typeface="+mn-lt"/>
            </a:endParaRPr>
          </a:p>
          <a:p>
            <a:pPr marL="971550" lvl="1" indent="-285750">
              <a:lnSpc>
                <a:spcPct val="120000"/>
              </a:lnSpc>
              <a:spcBef>
                <a:spcPts val="500"/>
              </a:spcBef>
              <a:buFont typeface="Arial,Sans-Serif"/>
              <a:buChar char="•"/>
            </a:pPr>
            <a:r>
              <a:rPr lang="en-US"/>
              <a:t>too complex/expensive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557656-8D13-4A19-8A25-EA5C040C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696" y="2055443"/>
            <a:ext cx="5626227" cy="35177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Pros</a:t>
            </a:r>
          </a:p>
          <a:p>
            <a:pPr lvl="1"/>
            <a:r>
              <a:rPr lang="en-US">
                <a:ea typeface="+mn-lt"/>
                <a:cs typeface="+mn-lt"/>
              </a:rPr>
              <a:t>Reduced amount of members and steel </a:t>
            </a:r>
          </a:p>
          <a:p>
            <a:r>
              <a:rPr lang="en-US" sz="1800"/>
              <a:t>Cons</a:t>
            </a:r>
            <a:endParaRPr lang="en-US" sz="1800">
              <a:ea typeface="+mn-lt"/>
              <a:cs typeface="+mn-lt"/>
            </a:endParaRPr>
          </a:p>
          <a:p>
            <a:pPr lvl="1"/>
            <a:r>
              <a:rPr lang="en-US"/>
              <a:t>Increases unbraced lengths of bridge girders</a:t>
            </a:r>
            <a:endParaRPr lang="en-US">
              <a:ea typeface="+mn-lt"/>
              <a:cs typeface="+mn-lt"/>
            </a:endParaRPr>
          </a:p>
          <a:p>
            <a:pPr lvl="1"/>
            <a:r>
              <a:rPr lang="en-US"/>
              <a:t>Increases tributary area </a:t>
            </a:r>
          </a:p>
          <a:p>
            <a:pPr lvl="2"/>
            <a:r>
              <a:rPr lang="en-US" sz="1800"/>
              <a:t>Also increases</a:t>
            </a:r>
          </a:p>
          <a:p>
            <a:pPr marL="914400" lvl="2" indent="0">
              <a:buNone/>
            </a:pPr>
            <a:r>
              <a:rPr lang="en-US" sz="1800"/>
              <a:t>     load magnitudes</a:t>
            </a:r>
          </a:p>
        </p:txBody>
      </p:sp>
      <p:pic>
        <p:nvPicPr>
          <p:cNvPr id="12" name="Picture 8" descr="A close up of an object&#10;&#10;Description generated with very high confidence">
            <a:extLst>
              <a:ext uri="{FF2B5EF4-FFF2-40B4-BE49-F238E27FC236}">
                <a16:creationId xmlns:a16="http://schemas.microsoft.com/office/drawing/2014/main" id="{B57A1A45-599E-442D-A454-F00CA440A2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02" r="23904" b="-346"/>
          <a:stretch/>
        </p:blipFill>
        <p:spPr>
          <a:xfrm>
            <a:off x="8705849" y="3739127"/>
            <a:ext cx="3425216" cy="309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17"/>
    </mc:Choice>
    <mc:Fallback xmlns="">
      <p:transition spd="slow" advTm="5541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C79106-BEE2-4FAF-8627-9C443C41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sz="3000"/>
              <a:t>Foundation</a:t>
            </a:r>
            <a:br>
              <a:rPr lang="en-US" sz="3000"/>
            </a:br>
            <a:endParaRPr lang="en-US" sz="3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DD018-B872-4F7D-81EC-221B479C9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881933"/>
          </a:xfrm>
        </p:spPr>
        <p:txBody>
          <a:bodyPr>
            <a:normAutofit lnSpcReduction="10000"/>
          </a:bodyPr>
          <a:lstStyle/>
          <a:p>
            <a:r>
              <a:rPr lang="en-US"/>
              <a:t>Two square concrete footings</a:t>
            </a:r>
          </a:p>
          <a:p>
            <a:pPr lvl="1"/>
            <a:r>
              <a:rPr lang="en-US"/>
              <a:t>Area is 16 square feet for each (4'x4')</a:t>
            </a:r>
          </a:p>
          <a:p>
            <a:pPr lvl="1"/>
            <a:r>
              <a:rPr lang="en-US" err="1"/>
              <a:t>F'c</a:t>
            </a:r>
            <a:r>
              <a:rPr lang="en-US"/>
              <a:t> = 4 </a:t>
            </a:r>
            <a:r>
              <a:rPr lang="en-US" err="1"/>
              <a:t>ksi</a:t>
            </a:r>
            <a:r>
              <a:rPr lang="en-US"/>
              <a:t> normal weight concrete</a:t>
            </a:r>
          </a:p>
          <a:p>
            <a:pPr lvl="1"/>
            <a:r>
              <a:rPr lang="en-US"/>
              <a:t>4 - #5 steel bars</a:t>
            </a:r>
          </a:p>
          <a:p>
            <a:r>
              <a:rPr lang="en-US"/>
              <a:t>Foundation design </a:t>
            </a:r>
          </a:p>
          <a:p>
            <a:pPr lvl="1"/>
            <a:r>
              <a:rPr lang="en-US"/>
              <a:t>Obtain loads from RISA Model</a:t>
            </a:r>
          </a:p>
          <a:p>
            <a:pPr lvl="2"/>
            <a:r>
              <a:rPr lang="en-US"/>
              <a:t>73 kips</a:t>
            </a:r>
          </a:p>
          <a:p>
            <a:pPr lvl="1"/>
            <a:r>
              <a:rPr lang="en-US"/>
              <a:t>Design Using ACI code requirements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7B330-338E-493F-856C-86841D4F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7" descr="A close up of a receipt&#10;&#10;Description generated with high confidence">
            <a:extLst>
              <a:ext uri="{FF2B5EF4-FFF2-40B4-BE49-F238E27FC236}">
                <a16:creationId xmlns:a16="http://schemas.microsoft.com/office/drawing/2014/main" id="{7B1B2C1E-3FFB-4656-8441-620085BE96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8" t="44094" r="523" b="-394"/>
          <a:stretch/>
        </p:blipFill>
        <p:spPr>
          <a:xfrm>
            <a:off x="6694099" y="2320475"/>
            <a:ext cx="3706624" cy="29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0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34"/>
    </mc:Choice>
    <mc:Fallback xmlns="">
      <p:transition spd="slow" advTm="459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479F5-FECC-4BA4-B51A-8C2D9231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A257C-3462-4F54-B0B4-C6C484C04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226285"/>
            <a:ext cx="9603275" cy="3450613"/>
          </a:xfrm>
        </p:spPr>
        <p:txBody>
          <a:bodyPr/>
          <a:lstStyle/>
          <a:p>
            <a:r>
              <a:rPr lang="en-US"/>
              <a:t>Used LRFD load combinations to design for worst-case scenario</a:t>
            </a:r>
          </a:p>
          <a:p>
            <a:pPr lvl="1"/>
            <a:r>
              <a:rPr lang="en-US"/>
              <a:t>Ensures structure can withstand it</a:t>
            </a:r>
          </a:p>
          <a:p>
            <a:r>
              <a:rPr lang="en-US"/>
              <a:t>RISA solved batch combination and gave max/min axial loadings for each member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972DB-925B-4137-9602-C83EB605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148-5D77-4566-8D95-709E63E6736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A6E55F-AC2A-47E5-B80D-750D74C47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47" y="3946276"/>
            <a:ext cx="3870542" cy="20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2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2C14A9-3617-46DD-9FC4-ED828A7D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AB0109-1C89-41F0-9EDF-3DE017BE3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383009-C276-4003-BCFD-7CBDF52AE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/>
              <a:t>Sustainability &amp; Cost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C97F9-C242-46D3-9415-E3B50AB24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991D148-5D77-4566-8D95-709E63E67364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5CB6C-D5A1-44AB-BAD0-E76C67ED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65B9F-3BC2-42D8-844F-9D7E0CBD4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550357" cy="4212612"/>
          </a:xfrm>
        </p:spPr>
        <p:txBody>
          <a:bodyPr>
            <a:normAutofit/>
          </a:bodyPr>
          <a:lstStyle/>
          <a:p>
            <a:r>
              <a:rPr lang="en-US" sz="1800"/>
              <a:t>Sustainability</a:t>
            </a:r>
          </a:p>
          <a:p>
            <a:pPr lvl="1"/>
            <a:r>
              <a:rPr lang="en-US"/>
              <a:t>Steel members composed of recycled steel</a:t>
            </a:r>
          </a:p>
          <a:p>
            <a:pPr lvl="1"/>
            <a:r>
              <a:rPr lang="en-US"/>
              <a:t>Used Envision Checklist</a:t>
            </a:r>
          </a:p>
          <a:p>
            <a:r>
              <a:rPr lang="en-US" sz="1800"/>
              <a:t>Cost estimate</a:t>
            </a:r>
          </a:p>
          <a:p>
            <a:pPr lvl="1"/>
            <a:r>
              <a:rPr lang="en-US"/>
              <a:t>Engineering Cost</a:t>
            </a:r>
          </a:p>
          <a:p>
            <a:pPr lvl="2"/>
            <a:r>
              <a:rPr lang="en-US" sz="1800"/>
              <a:t>$125/</a:t>
            </a:r>
            <a:r>
              <a:rPr lang="en-US" sz="1800" err="1"/>
              <a:t>hr</a:t>
            </a:r>
            <a:endParaRPr lang="en-US" sz="1800"/>
          </a:p>
          <a:p>
            <a:pPr lvl="1"/>
            <a:r>
              <a:rPr lang="en-US"/>
              <a:t>Steel Cost</a:t>
            </a:r>
          </a:p>
          <a:p>
            <a:pPr lvl="2"/>
            <a:r>
              <a:rPr lang="en-US" sz="1800"/>
              <a:t>31.65 tons</a:t>
            </a:r>
          </a:p>
          <a:p>
            <a:pPr lvl="1"/>
            <a:r>
              <a:rPr lang="en-US"/>
              <a:t>Concrete Cost</a:t>
            </a:r>
          </a:p>
          <a:p>
            <a:pPr lvl="2"/>
            <a:r>
              <a:rPr lang="en-US" sz="1800"/>
              <a:t>6.85 cubic yards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CF4650-DD59-4AE1-9B45-8344A848C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525" y="481109"/>
            <a:ext cx="3750974" cy="2491906"/>
          </a:xfrm>
          <a:prstGeom prst="rect">
            <a:avLst/>
          </a:prstGeom>
        </p:spPr>
      </p:pic>
      <p:pic>
        <p:nvPicPr>
          <p:cNvPr id="5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23AC824C-8513-46F7-AF74-F769DE6B39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2" t="29358" r="69730" b="46003"/>
          <a:stretch/>
        </p:blipFill>
        <p:spPr>
          <a:xfrm>
            <a:off x="6481951" y="3418959"/>
            <a:ext cx="5066479" cy="24320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A16967-5C32-4A48-9F02-4F0228AC8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42D078B-EF20-4DB1-AA1B-87F212C56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073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Arial,Sans-Serif</vt:lpstr>
      <vt:lpstr>Arial</vt:lpstr>
      <vt:lpstr>Calibri</vt:lpstr>
      <vt:lpstr>Gill Sans MT</vt:lpstr>
      <vt:lpstr>Gallery</vt:lpstr>
      <vt:lpstr>Senior Design final Rockford Hospital Pedestrian Link</vt:lpstr>
      <vt:lpstr>Introduction</vt:lpstr>
      <vt:lpstr>Structural loads Gravity loads</vt:lpstr>
      <vt:lpstr>Structural loads lateral Loads</vt:lpstr>
      <vt:lpstr>risa model &amp;  load application</vt:lpstr>
      <vt:lpstr>Risa models original &amp; Economic models</vt:lpstr>
      <vt:lpstr>Foundation </vt:lpstr>
      <vt:lpstr>Risk analysis</vt:lpstr>
      <vt:lpstr>Sustainability &amp; Cost analysis</vt:lpstr>
      <vt:lpstr>Plan Drawings</vt:lpstr>
      <vt:lpstr>Foundation Plan and Detail</vt:lpstr>
      <vt:lpstr>Bridge Floor/Deck Plan &amp; roof Plan</vt:lpstr>
      <vt:lpstr>Bridge Truss Elevation Plan &amp; Bridge supporting Column Plan</vt:lpstr>
      <vt:lpstr>Acknowledgements &amp; Conclusion</vt:lpstr>
      <vt:lpstr>                 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Design Midterm progress Rockford Hospital Pedestrian Link</dc:title>
  <dc:creator>Savage, Jacob</dc:creator>
  <cp:lastModifiedBy>Qi, Yan</cp:lastModifiedBy>
  <cp:revision>2</cp:revision>
  <dcterms:created xsi:type="dcterms:W3CDTF">2020-03-27T05:38:18Z</dcterms:created>
  <dcterms:modified xsi:type="dcterms:W3CDTF">2020-05-05T01:50:17Z</dcterms:modified>
</cp:coreProperties>
</file>